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3"/>
  </p:notesMasterIdLst>
  <p:handoutMasterIdLst>
    <p:handoutMasterId r:id="rId34"/>
  </p:handoutMasterIdLst>
  <p:sldIdLst>
    <p:sldId id="262" r:id="rId2"/>
    <p:sldId id="354" r:id="rId3"/>
    <p:sldId id="277" r:id="rId4"/>
    <p:sldId id="326" r:id="rId5"/>
    <p:sldId id="334" r:id="rId6"/>
    <p:sldId id="327" r:id="rId7"/>
    <p:sldId id="328" r:id="rId8"/>
    <p:sldId id="329" r:id="rId9"/>
    <p:sldId id="263" r:id="rId10"/>
    <p:sldId id="315" r:id="rId11"/>
    <p:sldId id="306" r:id="rId12"/>
    <p:sldId id="309" r:id="rId13"/>
    <p:sldId id="332" r:id="rId14"/>
    <p:sldId id="345" r:id="rId15"/>
    <p:sldId id="347" r:id="rId16"/>
    <p:sldId id="348" r:id="rId17"/>
    <p:sldId id="349" r:id="rId18"/>
    <p:sldId id="350" r:id="rId19"/>
    <p:sldId id="355" r:id="rId20"/>
    <p:sldId id="351" r:id="rId21"/>
    <p:sldId id="341" r:id="rId22"/>
    <p:sldId id="335" r:id="rId23"/>
    <p:sldId id="337" r:id="rId24"/>
    <p:sldId id="339" r:id="rId25"/>
    <p:sldId id="338" r:id="rId26"/>
    <p:sldId id="342" r:id="rId27"/>
    <p:sldId id="343" r:id="rId28"/>
    <p:sldId id="344" r:id="rId29"/>
    <p:sldId id="340" r:id="rId30"/>
    <p:sldId id="353" r:id="rId31"/>
    <p:sldId id="294" r:id="rId32"/>
  </p:sldIdLst>
  <p:sldSz cx="12192000" cy="6858000"/>
  <p:notesSz cx="9926638" cy="6797675"/>
  <p:embeddedFontLst>
    <p:embeddedFont>
      <p:font typeface="Cambria Math" panose="02040503050406030204" pitchFamily="18" charset="0"/>
      <p:regular r:id="rId35"/>
    </p:embeddedFont>
    <p:embeddedFont>
      <p:font typeface="News Gothic MT" panose="020B0504020203020204" pitchFamily="34" charset="0"/>
      <p:regular r:id="rId36"/>
      <p:bold r:id="rId37"/>
      <p:italic r:id="rId38"/>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154A62-882F-4254-A455-D7EBDF90ADB3}">
          <p14:sldIdLst>
            <p14:sldId id="262"/>
            <p14:sldId id="354"/>
            <p14:sldId id="277"/>
            <p14:sldId id="326"/>
            <p14:sldId id="334"/>
            <p14:sldId id="327"/>
            <p14:sldId id="328"/>
            <p14:sldId id="329"/>
            <p14:sldId id="263"/>
            <p14:sldId id="315"/>
            <p14:sldId id="306"/>
            <p14:sldId id="309"/>
            <p14:sldId id="332"/>
            <p14:sldId id="345"/>
            <p14:sldId id="347"/>
            <p14:sldId id="348"/>
            <p14:sldId id="349"/>
            <p14:sldId id="350"/>
            <p14:sldId id="355"/>
            <p14:sldId id="351"/>
            <p14:sldId id="341"/>
            <p14:sldId id="335"/>
            <p14:sldId id="337"/>
            <p14:sldId id="339"/>
            <p14:sldId id="338"/>
            <p14:sldId id="342"/>
            <p14:sldId id="343"/>
            <p14:sldId id="344"/>
            <p14:sldId id="340"/>
            <p14:sldId id="353"/>
            <p14:sldId id="294"/>
          </p14:sldIdLst>
        </p14:section>
      </p14:sectionLst>
    </p:ext>
    <p:ext uri="{EFAFB233-063F-42B5-8137-9DF3F51BA10A}">
      <p15:sldGuideLst xmlns:p15="http://schemas.microsoft.com/office/powerpoint/2012/main">
        <p15:guide id="1" orient="horz" pos="3634" userDrawn="1">
          <p15:clr>
            <a:srgbClr val="A4A3A4"/>
          </p15:clr>
        </p15:guide>
        <p15:guide id="2" pos="640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E62FC9-4AF0-DF3E-09EB-94BF23B71CE9}" name="Curti, Mitrofan" initials="MC" userId="S::M.Curti@tue.nl::b920bbb4-8279-46c0-9bd8-6cfdc38bea3c" providerId="AD"/>
  <p188:author id="{BB8693EA-921F-C6D2-5DE0-67DADE53D5C4}" name="joostvanzwieten@evalf.com" initials="jo" userId="S::urn:spo:guest#joostvanzwieten@evalf.com::"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4FF45B-053D-4757-8408-61EFA6A2FFED}" v="6271" dt="2025-05-18T15:32:03.212"/>
    <p1510:client id="{EC485D6A-105A-4E21-8216-0DA0428FF57E}" v="405" dt="2025-05-18T17:05:40.5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3634"/>
        <p:guide pos="6403"/>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4B7FA31C-85B8-41C7-BF55-F19387A05FAA}" type="datetimeFigureOut">
              <a:rPr lang="en-US" smtClean="0"/>
              <a:t>5/18/2025</a:t>
            </a:fld>
            <a:endParaRPr lang="en-US"/>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B6B5AFE2-A7D7-440A-86A9-E302A9B272FB}" type="slidenum">
              <a:rPr lang="en-US" smtClean="0"/>
              <a:t>‹#›</a:t>
            </a:fld>
            <a:endParaRPr lang="en-US"/>
          </a:p>
        </p:txBody>
      </p:sp>
    </p:spTree>
    <p:extLst>
      <p:ext uri="{BB962C8B-B14F-4D97-AF65-F5344CB8AC3E}">
        <p14:creationId xmlns:p14="http://schemas.microsoft.com/office/powerpoint/2010/main" val="1312189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0448E561-BED0-4F52-93AB-5A16B6F1FF56}" type="datetimeFigureOut">
              <a:rPr lang="en-US" smtClean="0"/>
              <a:t>5/18/2025</a:t>
            </a:fld>
            <a:endParaRPr lang="en-US"/>
          </a:p>
        </p:txBody>
      </p:sp>
      <p:sp>
        <p:nvSpPr>
          <p:cNvPr id="4" name="Slide Image Placehold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E03165D5-252B-406B-8035-1BE3CA86E33D}" type="slidenum">
              <a:rPr lang="en-US" smtClean="0"/>
              <a:t>‹#›</a:t>
            </a:fld>
            <a:endParaRPr lang="en-US"/>
          </a:p>
        </p:txBody>
      </p:sp>
    </p:spTree>
    <p:extLst>
      <p:ext uri="{BB962C8B-B14F-4D97-AF65-F5344CB8AC3E}">
        <p14:creationId xmlns:p14="http://schemas.microsoft.com/office/powerpoint/2010/main" val="135186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41" userDrawn="1">
          <p15:clr>
            <a:srgbClr val="F26B43"/>
          </p15:clr>
        </p15:guide>
        <p15:guide id="2" pos="312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everybody, welcome to this Tutorial session. Today in this session, we are </a:t>
            </a:r>
            <a:r>
              <a:rPr lang="en-US" err="1"/>
              <a:t>gonna</a:t>
            </a:r>
            <a:r>
              <a:rPr lang="en-US"/>
              <a:t> discuss about PM-free electrical machines and specific focus will be on dc-excited reluctance machines.</a:t>
            </a:r>
          </a:p>
        </p:txBody>
      </p:sp>
      <p:sp>
        <p:nvSpPr>
          <p:cNvPr id="4" name="Slide Number Placeholder 3"/>
          <p:cNvSpPr>
            <a:spLocks noGrp="1"/>
          </p:cNvSpPr>
          <p:nvPr>
            <p:ph type="sldNum" sz="quarter" idx="10"/>
          </p:nvPr>
        </p:nvSpPr>
        <p:spPr/>
        <p:txBody>
          <a:bodyPr/>
          <a:lstStyle/>
          <a:p>
            <a:fld id="{E03165D5-252B-406B-8035-1BE3CA86E33D}" type="slidenum">
              <a:rPr lang="en-US" smtClean="0"/>
              <a:t>1</a:t>
            </a:fld>
            <a:endParaRPr lang="en-US"/>
          </a:p>
        </p:txBody>
      </p:sp>
    </p:spTree>
    <p:extLst>
      <p:ext uri="{BB962C8B-B14F-4D97-AF65-F5344CB8AC3E}">
        <p14:creationId xmlns:p14="http://schemas.microsoft.com/office/powerpoint/2010/main" val="1824722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modeling challenges:</a:t>
            </a:r>
          </a:p>
          <a:p>
            <a:endParaRPr lang="en-US"/>
          </a:p>
          <a:p>
            <a:r>
              <a:rPr lang="en-US"/>
              <a:t>First of all, these machines operates under local magnetic saturation, therefore the nonlinear magnetic characteristics of laminated steel has to be coupled with the electromagnetic solver</a:t>
            </a:r>
          </a:p>
          <a:p>
            <a:endParaRPr lang="en-US"/>
          </a:p>
          <a:p>
            <a:r>
              <a:rPr lang="en-US"/>
              <a:t>For this purpose, we have been proposing three approaches:</a:t>
            </a:r>
          </a:p>
          <a:p>
            <a:endParaRPr lang="en-US"/>
          </a:p>
          <a:p>
            <a:r>
              <a:rPr lang="en-US"/>
              <a:t>The first one the most common approach with magnetostatic model coupled with SVC: the disadvantage is that high frequency and hysteresis fields are not included in the system of equations</a:t>
            </a:r>
          </a:p>
          <a:p>
            <a:endParaRPr lang="en-US"/>
          </a:p>
          <a:p>
            <a:r>
              <a:rPr lang="en-US"/>
              <a:t>The second approach is the </a:t>
            </a:r>
            <a:r>
              <a:rPr lang="en-US" err="1"/>
              <a:t>magnetodynamic</a:t>
            </a:r>
            <a:r>
              <a:rPr lang="en-US"/>
              <a:t> model with SVC: advantage is the high frequency fields (eddy and excess fields) are included in the model (not post-processing) using a weak formulation, however, the hysteresis loss has to be calculated using post-processing</a:t>
            </a:r>
          </a:p>
          <a:p>
            <a:endParaRPr lang="en-US"/>
          </a:p>
          <a:p>
            <a:r>
              <a:rPr lang="en-US"/>
              <a:t>The last approach is the </a:t>
            </a:r>
            <a:r>
              <a:rPr lang="en-US" err="1"/>
              <a:t>magnetodynamic</a:t>
            </a:r>
            <a:r>
              <a:rPr lang="en-US"/>
              <a:t> model with a hysteresis model: this is the most realistic and </a:t>
            </a:r>
            <a:r>
              <a:rPr lang="en-US" err="1"/>
              <a:t>computationaly</a:t>
            </a:r>
            <a:r>
              <a:rPr lang="en-US"/>
              <a:t> expensive model which provides the most accurate field calculation.</a:t>
            </a:r>
          </a:p>
        </p:txBody>
      </p:sp>
      <p:sp>
        <p:nvSpPr>
          <p:cNvPr id="4" name="Slide Number Placeholder 3"/>
          <p:cNvSpPr>
            <a:spLocks noGrp="1"/>
          </p:cNvSpPr>
          <p:nvPr>
            <p:ph type="sldNum" sz="quarter" idx="10"/>
          </p:nvPr>
        </p:nvSpPr>
        <p:spPr/>
        <p:txBody>
          <a:bodyPr/>
          <a:lstStyle/>
          <a:p>
            <a:fld id="{E03165D5-252B-406B-8035-1BE3CA86E33D}" type="slidenum">
              <a:rPr lang="en-US" smtClean="0"/>
              <a:t>10</a:t>
            </a:fld>
            <a:endParaRPr lang="en-US"/>
          </a:p>
        </p:txBody>
      </p:sp>
    </p:spTree>
    <p:extLst>
      <p:ext uri="{BB962C8B-B14F-4D97-AF65-F5344CB8AC3E}">
        <p14:creationId xmlns:p14="http://schemas.microsoft.com/office/powerpoint/2010/main" val="57171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modeling challenge is the thermal modeling which requires a coupling with the magnetic model</a:t>
            </a:r>
          </a:p>
          <a:p>
            <a:endParaRPr lang="en-US"/>
          </a:p>
          <a:p>
            <a:r>
              <a:rPr lang="en-US"/>
              <a:t>The copper and iron losses calculated by the magnetic model </a:t>
            </a:r>
            <a:r>
              <a:rPr lang="en-US" err="1"/>
              <a:t>hasto</a:t>
            </a:r>
            <a:r>
              <a:rPr lang="en-US"/>
              <a:t> be used in the thermal model as the input</a:t>
            </a:r>
          </a:p>
          <a:p>
            <a:endParaRPr lang="en-US"/>
          </a:p>
          <a:p>
            <a:r>
              <a:rPr lang="en-US"/>
              <a:t>Conductive heat transfer within the iron and windings has to be modeled accurately</a:t>
            </a:r>
          </a:p>
          <a:p>
            <a:endParaRPr lang="en-US"/>
          </a:p>
          <a:p>
            <a:r>
              <a:rPr lang="en-US"/>
              <a:t>Additionally, the conduction in the airgap and the cooling system (usually water jacket for heavy-duty) has to be also estimated</a:t>
            </a:r>
          </a:p>
          <a:p>
            <a:endParaRPr lang="en-US"/>
          </a:p>
          <a:p>
            <a:r>
              <a:rPr lang="en-US"/>
              <a:t>Here you can see the temperature distribution at steady state for the continuous nominal operation</a:t>
            </a:r>
          </a:p>
          <a:p>
            <a:endParaRPr lang="en-US"/>
          </a:p>
          <a:p>
            <a:r>
              <a:rPr lang="en-US"/>
              <a:t>Besides the nominal operation, over loading is critical for the machine which requires a transient thermal model</a:t>
            </a:r>
          </a:p>
        </p:txBody>
      </p:sp>
      <p:sp>
        <p:nvSpPr>
          <p:cNvPr id="4" name="Slide Number Placeholder 3"/>
          <p:cNvSpPr>
            <a:spLocks noGrp="1"/>
          </p:cNvSpPr>
          <p:nvPr>
            <p:ph type="sldNum" sz="quarter" idx="10"/>
          </p:nvPr>
        </p:nvSpPr>
        <p:spPr/>
        <p:txBody>
          <a:bodyPr/>
          <a:lstStyle/>
          <a:p>
            <a:fld id="{E03165D5-252B-406B-8035-1BE3CA86E33D}" type="slidenum">
              <a:rPr lang="en-US" smtClean="0"/>
              <a:t>11</a:t>
            </a:fld>
            <a:endParaRPr lang="en-US"/>
          </a:p>
        </p:txBody>
      </p:sp>
    </p:spTree>
    <p:extLst>
      <p:ext uri="{BB962C8B-B14F-4D97-AF65-F5344CB8AC3E}">
        <p14:creationId xmlns:p14="http://schemas.microsoft.com/office/powerpoint/2010/main" val="3965387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Development of a design framework is another challenge which should be application oriented:</a:t>
            </a:r>
          </a:p>
          <a:p>
            <a:endParaRPr lang="en-US"/>
          </a:p>
          <a:p>
            <a:r>
              <a:rPr lang="en-US"/>
              <a:t>This can be done by two approaches: 1 is including critical operating points, 2 is designing based on a typical torque-speed cycle</a:t>
            </a:r>
          </a:p>
          <a:p>
            <a:endParaRPr lang="en-US"/>
          </a:p>
          <a:p>
            <a:r>
              <a:rPr lang="en-US"/>
              <a:t>Here you see the final design geometry of a 30 kW VFRM for heavy-duty vehicle</a:t>
            </a:r>
          </a:p>
          <a:p>
            <a:endParaRPr lang="en-US"/>
          </a:p>
          <a:p>
            <a:r>
              <a:rPr lang="en-US"/>
              <a:t>The design is done by including two operating points at nominal and maximum speed, and as you can see the efficiency is around 90% at the nominal speed to generate 200 Nm output torque</a:t>
            </a:r>
          </a:p>
          <a:p>
            <a:endParaRPr lang="en-US"/>
          </a:p>
          <a:p>
            <a:endParaRPr lang="en-US"/>
          </a:p>
        </p:txBody>
      </p:sp>
      <p:sp>
        <p:nvSpPr>
          <p:cNvPr id="4" name="Slide Number Placeholder 3"/>
          <p:cNvSpPr>
            <a:spLocks noGrp="1"/>
          </p:cNvSpPr>
          <p:nvPr>
            <p:ph type="sldNum" sz="quarter" idx="10"/>
          </p:nvPr>
        </p:nvSpPr>
        <p:spPr/>
        <p:txBody>
          <a:bodyPr/>
          <a:lstStyle/>
          <a:p>
            <a:fld id="{E03165D5-252B-406B-8035-1BE3CA86E33D}" type="slidenum">
              <a:rPr lang="en-US" smtClean="0"/>
              <a:t>12</a:t>
            </a:fld>
            <a:endParaRPr lang="en-US"/>
          </a:p>
        </p:txBody>
      </p:sp>
    </p:spTree>
    <p:extLst>
      <p:ext uri="{BB962C8B-B14F-4D97-AF65-F5344CB8AC3E}">
        <p14:creationId xmlns:p14="http://schemas.microsoft.com/office/powerpoint/2010/main" val="3794567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A94B3-D35C-4FDC-FD9E-271CF0337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871C2-BD35-ACDD-D29F-D01189E05D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A1199-4BA6-17CE-86E7-E7A3E0BB1393}"/>
              </a:ext>
            </a:extLst>
          </p:cNvPr>
          <p:cNvSpPr>
            <a:spLocks noGrp="1"/>
          </p:cNvSpPr>
          <p:nvPr>
            <p:ph type="body" idx="1"/>
          </p:nvPr>
        </p:nvSpPr>
        <p:spPr/>
        <p:txBody>
          <a:bodyPr/>
          <a:lstStyle/>
          <a:p>
            <a:r>
              <a:rPr lang="en-US"/>
              <a:t>Additionally, there are some manufacturing challenges:</a:t>
            </a:r>
          </a:p>
          <a:p>
            <a:endParaRPr lang="en-US"/>
          </a:p>
          <a:p>
            <a:r>
              <a:rPr lang="en-US"/>
              <a:t>The first one is manufacturing of the laminated stator and rotor structures</a:t>
            </a:r>
          </a:p>
          <a:p>
            <a:endParaRPr lang="en-US"/>
          </a:p>
          <a:p>
            <a:r>
              <a:rPr lang="en-US"/>
              <a:t>NO27 laminated steel is used for the prototype. Laser cutting is applied to reduce the price</a:t>
            </a:r>
          </a:p>
        </p:txBody>
      </p:sp>
      <p:sp>
        <p:nvSpPr>
          <p:cNvPr id="4" name="Slide Number Placeholder 3">
            <a:extLst>
              <a:ext uri="{FF2B5EF4-FFF2-40B4-BE49-F238E27FC236}">
                <a16:creationId xmlns:a16="http://schemas.microsoft.com/office/drawing/2014/main" id="{32C66C8C-5718-E55C-3955-076BC3934EAA}"/>
              </a:ext>
            </a:extLst>
          </p:cNvPr>
          <p:cNvSpPr>
            <a:spLocks noGrp="1"/>
          </p:cNvSpPr>
          <p:nvPr>
            <p:ph type="sldNum" sz="quarter" idx="10"/>
          </p:nvPr>
        </p:nvSpPr>
        <p:spPr/>
        <p:txBody>
          <a:bodyPr/>
          <a:lstStyle/>
          <a:p>
            <a:fld id="{E03165D5-252B-406B-8035-1BE3CA86E33D}" type="slidenum">
              <a:rPr lang="en-US" smtClean="0"/>
              <a:t>13</a:t>
            </a:fld>
            <a:endParaRPr lang="en-US"/>
          </a:p>
        </p:txBody>
      </p:sp>
    </p:spTree>
    <p:extLst>
      <p:ext uri="{BB962C8B-B14F-4D97-AF65-F5344CB8AC3E}">
        <p14:creationId xmlns:p14="http://schemas.microsoft.com/office/powerpoint/2010/main" val="333830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1E43E-17B2-67F4-8F4D-95D6A463E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5D35E-4B19-3B25-5440-7E3621F4A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C9426-D83A-5F07-B8C3-B846C26579FA}"/>
              </a:ext>
            </a:extLst>
          </p:cNvPr>
          <p:cNvSpPr>
            <a:spLocks noGrp="1"/>
          </p:cNvSpPr>
          <p:nvPr>
            <p:ph type="body" idx="1"/>
          </p:nvPr>
        </p:nvSpPr>
        <p:spPr/>
        <p:txBody>
          <a:bodyPr/>
          <a:lstStyle/>
          <a:p>
            <a:r>
              <a:rPr lang="en-US"/>
              <a:t>Flat wires are used for dc and ac field windings</a:t>
            </a:r>
          </a:p>
          <a:p>
            <a:endParaRPr lang="en-US"/>
          </a:p>
          <a:p>
            <a:r>
              <a:rPr lang="en-US"/>
              <a:t>Pre-winding is applied through a tooth mold</a:t>
            </a:r>
          </a:p>
          <a:p>
            <a:endParaRPr lang="en-US"/>
          </a:p>
          <a:p>
            <a:r>
              <a:rPr lang="en-US"/>
              <a:t>End windings are manufactured by soldering</a:t>
            </a:r>
          </a:p>
          <a:p>
            <a:endParaRPr lang="en-US"/>
          </a:p>
          <a:p>
            <a:endParaRPr lang="en-US"/>
          </a:p>
        </p:txBody>
      </p:sp>
      <p:sp>
        <p:nvSpPr>
          <p:cNvPr id="4" name="Slide Number Placeholder 3">
            <a:extLst>
              <a:ext uri="{FF2B5EF4-FFF2-40B4-BE49-F238E27FC236}">
                <a16:creationId xmlns:a16="http://schemas.microsoft.com/office/drawing/2014/main" id="{BA5965B8-8E37-11D2-6399-AF114AD7A68C}"/>
              </a:ext>
            </a:extLst>
          </p:cNvPr>
          <p:cNvSpPr>
            <a:spLocks noGrp="1"/>
          </p:cNvSpPr>
          <p:nvPr>
            <p:ph type="sldNum" sz="quarter" idx="10"/>
          </p:nvPr>
        </p:nvSpPr>
        <p:spPr/>
        <p:txBody>
          <a:bodyPr/>
          <a:lstStyle/>
          <a:p>
            <a:fld id="{E03165D5-252B-406B-8035-1BE3CA86E33D}" type="slidenum">
              <a:rPr lang="en-US" smtClean="0"/>
              <a:t>14</a:t>
            </a:fld>
            <a:endParaRPr lang="en-US"/>
          </a:p>
        </p:txBody>
      </p:sp>
    </p:spTree>
    <p:extLst>
      <p:ext uri="{BB962C8B-B14F-4D97-AF65-F5344CB8AC3E}">
        <p14:creationId xmlns:p14="http://schemas.microsoft.com/office/powerpoint/2010/main" val="976096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FA295-145D-5A78-200B-2512A6494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F40DAF-254F-1F07-5B8A-F06772884E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1C014-5A49-0B5F-EDF3-DF89DE7234EC}"/>
              </a:ext>
            </a:extLst>
          </p:cNvPr>
          <p:cNvSpPr>
            <a:spLocks noGrp="1"/>
          </p:cNvSpPr>
          <p:nvPr>
            <p:ph type="body" idx="1"/>
          </p:nvPr>
        </p:nvSpPr>
        <p:spPr/>
        <p:txBody>
          <a:bodyPr/>
          <a:lstStyle/>
          <a:p>
            <a:r>
              <a:rPr lang="en-US"/>
              <a:t>Pre-winded windings are installed within the stator while temperature sensors are also included</a:t>
            </a:r>
          </a:p>
          <a:p>
            <a:endParaRPr lang="en-US"/>
          </a:p>
          <a:p>
            <a:r>
              <a:rPr lang="en-US"/>
              <a:t>The potting has been </a:t>
            </a:r>
            <a:r>
              <a:rPr lang="en-US" err="1"/>
              <a:t>implementesd</a:t>
            </a:r>
            <a:r>
              <a:rPr lang="en-US"/>
              <a:t> to the installed windings to improve the thermal characteristics</a:t>
            </a:r>
          </a:p>
        </p:txBody>
      </p:sp>
      <p:sp>
        <p:nvSpPr>
          <p:cNvPr id="4" name="Slide Number Placeholder 3">
            <a:extLst>
              <a:ext uri="{FF2B5EF4-FFF2-40B4-BE49-F238E27FC236}">
                <a16:creationId xmlns:a16="http://schemas.microsoft.com/office/drawing/2014/main" id="{7EC98CFF-0A10-89BB-2153-8661D033D029}"/>
              </a:ext>
            </a:extLst>
          </p:cNvPr>
          <p:cNvSpPr>
            <a:spLocks noGrp="1"/>
          </p:cNvSpPr>
          <p:nvPr>
            <p:ph type="sldNum" sz="quarter" idx="10"/>
          </p:nvPr>
        </p:nvSpPr>
        <p:spPr/>
        <p:txBody>
          <a:bodyPr/>
          <a:lstStyle/>
          <a:p>
            <a:fld id="{E03165D5-252B-406B-8035-1BE3CA86E33D}" type="slidenum">
              <a:rPr lang="en-US" smtClean="0"/>
              <a:t>15</a:t>
            </a:fld>
            <a:endParaRPr lang="en-US"/>
          </a:p>
        </p:txBody>
      </p:sp>
    </p:spTree>
    <p:extLst>
      <p:ext uri="{BB962C8B-B14F-4D97-AF65-F5344CB8AC3E}">
        <p14:creationId xmlns:p14="http://schemas.microsoft.com/office/powerpoint/2010/main" val="231195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A37D4-5C7F-478C-6BFD-DCC2556B8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49D78-7EC4-4A9E-AB33-401A05326D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BBEFD-EAAA-9237-801E-FB8F1A2DC4A6}"/>
              </a:ext>
            </a:extLst>
          </p:cNvPr>
          <p:cNvSpPr>
            <a:spLocks noGrp="1"/>
          </p:cNvSpPr>
          <p:nvPr>
            <p:ph type="body" idx="1"/>
          </p:nvPr>
        </p:nvSpPr>
        <p:spPr/>
        <p:txBody>
          <a:bodyPr/>
          <a:lstStyle/>
          <a:p>
            <a:r>
              <a:rPr lang="en-US"/>
              <a:t>The water jacket is also integrated to the outside of the stator</a:t>
            </a:r>
          </a:p>
          <a:p>
            <a:endParaRPr lang="en-US"/>
          </a:p>
          <a:p>
            <a:r>
              <a:rPr lang="en-US" err="1"/>
              <a:t>Paralel</a:t>
            </a:r>
            <a:r>
              <a:rPr lang="en-US"/>
              <a:t> cooling channels are used</a:t>
            </a:r>
          </a:p>
          <a:p>
            <a:endParaRPr lang="en-US"/>
          </a:p>
          <a:p>
            <a:r>
              <a:rPr lang="en-US"/>
              <a:t>On the left side you can see the finalized prototype ready for testing</a:t>
            </a:r>
          </a:p>
        </p:txBody>
      </p:sp>
      <p:sp>
        <p:nvSpPr>
          <p:cNvPr id="4" name="Slide Number Placeholder 3">
            <a:extLst>
              <a:ext uri="{FF2B5EF4-FFF2-40B4-BE49-F238E27FC236}">
                <a16:creationId xmlns:a16="http://schemas.microsoft.com/office/drawing/2014/main" id="{D39F2E26-BE99-7D09-D956-E60EA0149E28}"/>
              </a:ext>
            </a:extLst>
          </p:cNvPr>
          <p:cNvSpPr>
            <a:spLocks noGrp="1"/>
          </p:cNvSpPr>
          <p:nvPr>
            <p:ph type="sldNum" sz="quarter" idx="10"/>
          </p:nvPr>
        </p:nvSpPr>
        <p:spPr/>
        <p:txBody>
          <a:bodyPr/>
          <a:lstStyle/>
          <a:p>
            <a:fld id="{E03165D5-252B-406B-8035-1BE3CA86E33D}" type="slidenum">
              <a:rPr lang="en-US" smtClean="0"/>
              <a:t>16</a:t>
            </a:fld>
            <a:endParaRPr lang="en-US"/>
          </a:p>
        </p:txBody>
      </p:sp>
    </p:spTree>
    <p:extLst>
      <p:ext uri="{BB962C8B-B14F-4D97-AF65-F5344CB8AC3E}">
        <p14:creationId xmlns:p14="http://schemas.microsoft.com/office/powerpoint/2010/main" val="2954953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2B9FD-6BC4-EE4A-D1F5-8F28C538E9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5BD65-E36E-349E-C44C-6FB9F48AD7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9CC36-34BF-0CCE-D5AB-AAD07B928B4F}"/>
              </a:ext>
            </a:extLst>
          </p:cNvPr>
          <p:cNvSpPr>
            <a:spLocks noGrp="1"/>
          </p:cNvSpPr>
          <p:nvPr>
            <p:ph type="body" idx="1"/>
          </p:nvPr>
        </p:nvSpPr>
        <p:spPr/>
        <p:txBody>
          <a:bodyPr/>
          <a:lstStyle/>
          <a:p>
            <a:r>
              <a:rPr lang="en-US"/>
              <a:t>A four quadrant motor test rig is used for the </a:t>
            </a:r>
            <a:r>
              <a:rPr lang="en-US" err="1"/>
              <a:t>experments</a:t>
            </a:r>
            <a:r>
              <a:rPr lang="en-US"/>
              <a:t>.</a:t>
            </a:r>
          </a:p>
          <a:p>
            <a:endParaRPr lang="en-US"/>
          </a:p>
          <a:p>
            <a:r>
              <a:rPr lang="en-US"/>
              <a:t>An induction machine is used for loading</a:t>
            </a:r>
          </a:p>
          <a:p>
            <a:endParaRPr lang="en-US"/>
          </a:p>
          <a:p>
            <a:r>
              <a:rPr lang="en-US"/>
              <a:t>4 legs power converter has been designed for the excitation of the VFRM. 3 legs are used as 3 phase inverter and the 4</a:t>
            </a:r>
            <a:r>
              <a:rPr lang="en-US" baseline="30000"/>
              <a:t>th</a:t>
            </a:r>
            <a:r>
              <a:rPr lang="en-US"/>
              <a:t> leg is used for dc/dc conversion for the </a:t>
            </a:r>
            <a:r>
              <a:rPr lang="en-US" err="1"/>
              <a:t>extication</a:t>
            </a:r>
            <a:r>
              <a:rPr lang="en-US"/>
              <a:t> of the dc field windings</a:t>
            </a:r>
          </a:p>
        </p:txBody>
      </p:sp>
      <p:sp>
        <p:nvSpPr>
          <p:cNvPr id="4" name="Slide Number Placeholder 3">
            <a:extLst>
              <a:ext uri="{FF2B5EF4-FFF2-40B4-BE49-F238E27FC236}">
                <a16:creationId xmlns:a16="http://schemas.microsoft.com/office/drawing/2014/main" id="{65B4E799-4B22-0286-5E04-6DAC007D8603}"/>
              </a:ext>
            </a:extLst>
          </p:cNvPr>
          <p:cNvSpPr>
            <a:spLocks noGrp="1"/>
          </p:cNvSpPr>
          <p:nvPr>
            <p:ph type="sldNum" sz="quarter" idx="10"/>
          </p:nvPr>
        </p:nvSpPr>
        <p:spPr/>
        <p:txBody>
          <a:bodyPr/>
          <a:lstStyle/>
          <a:p>
            <a:fld id="{E03165D5-252B-406B-8035-1BE3CA86E33D}" type="slidenum">
              <a:rPr lang="en-US" smtClean="0"/>
              <a:t>17</a:t>
            </a:fld>
            <a:endParaRPr lang="en-US"/>
          </a:p>
        </p:txBody>
      </p:sp>
    </p:spTree>
    <p:extLst>
      <p:ext uri="{BB962C8B-B14F-4D97-AF65-F5344CB8AC3E}">
        <p14:creationId xmlns:p14="http://schemas.microsoft.com/office/powerpoint/2010/main" val="3463867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C5E1D-B1D5-DC7D-A730-34843FCD45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6CE0E-1DF5-A6AB-A8D7-BAB87EB9E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65F1D-A11B-7E75-7936-F9F7D4203461}"/>
              </a:ext>
            </a:extLst>
          </p:cNvPr>
          <p:cNvSpPr>
            <a:spLocks noGrp="1"/>
          </p:cNvSpPr>
          <p:nvPr>
            <p:ph type="body" idx="1"/>
          </p:nvPr>
        </p:nvSpPr>
        <p:spPr/>
        <p:txBody>
          <a:bodyPr/>
          <a:lstStyle/>
          <a:p>
            <a:r>
              <a:rPr lang="en-US"/>
              <a:t>Conventional field oriented control algorithm is developed in Simulink environment and here you can see the response of the motor during the current control when the reference ac and dc currents change</a:t>
            </a:r>
          </a:p>
        </p:txBody>
      </p:sp>
      <p:sp>
        <p:nvSpPr>
          <p:cNvPr id="4" name="Slide Number Placeholder 3">
            <a:extLst>
              <a:ext uri="{FF2B5EF4-FFF2-40B4-BE49-F238E27FC236}">
                <a16:creationId xmlns:a16="http://schemas.microsoft.com/office/drawing/2014/main" id="{E729698C-A910-C524-D291-18AA42E31178}"/>
              </a:ext>
            </a:extLst>
          </p:cNvPr>
          <p:cNvSpPr>
            <a:spLocks noGrp="1"/>
          </p:cNvSpPr>
          <p:nvPr>
            <p:ph type="sldNum" sz="quarter" idx="10"/>
          </p:nvPr>
        </p:nvSpPr>
        <p:spPr/>
        <p:txBody>
          <a:bodyPr/>
          <a:lstStyle/>
          <a:p>
            <a:fld id="{E03165D5-252B-406B-8035-1BE3CA86E33D}" type="slidenum">
              <a:rPr lang="en-US" smtClean="0"/>
              <a:t>18</a:t>
            </a:fld>
            <a:endParaRPr lang="en-US"/>
          </a:p>
        </p:txBody>
      </p:sp>
    </p:spTree>
    <p:extLst>
      <p:ext uri="{BB962C8B-B14F-4D97-AF65-F5344CB8AC3E}">
        <p14:creationId xmlns:p14="http://schemas.microsoft.com/office/powerpoint/2010/main" val="3116602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D828A-F257-BFA1-2EA4-925B5398D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BB26E-E310-1C1F-EC07-CA4B98B612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E12A1F-2827-7EA5-9EFE-2C249BB17843}"/>
              </a:ext>
            </a:extLst>
          </p:cNvPr>
          <p:cNvSpPr>
            <a:spLocks noGrp="1"/>
          </p:cNvSpPr>
          <p:nvPr>
            <p:ph type="body" idx="1"/>
          </p:nvPr>
        </p:nvSpPr>
        <p:spPr/>
        <p:txBody>
          <a:bodyPr/>
          <a:lstStyle/>
          <a:p>
            <a:r>
              <a:rPr lang="en-US"/>
              <a:t>However, when the machine operates beyond its base speed the drive problem is getting more </a:t>
            </a:r>
            <a:r>
              <a:rPr lang="en-US" err="1"/>
              <a:t>compicated</a:t>
            </a:r>
            <a:endParaRPr lang="en-US"/>
          </a:p>
          <a:p>
            <a:endParaRPr lang="en-US"/>
          </a:p>
          <a:p>
            <a:r>
              <a:rPr lang="en-US"/>
              <a:t>In conventional PM machines –Id is applied to weaken the flux to operate the machine within its voltage limit. </a:t>
            </a:r>
          </a:p>
          <a:p>
            <a:endParaRPr lang="en-US"/>
          </a:p>
          <a:p>
            <a:r>
              <a:rPr lang="en-US"/>
              <a:t>In VFRM, there is another alternative to do that which is reducing the dc field current</a:t>
            </a:r>
          </a:p>
          <a:p>
            <a:endParaRPr lang="en-US"/>
          </a:p>
          <a:p>
            <a:r>
              <a:rPr lang="en-US"/>
              <a:t>-Id results in high copper loss in FW</a:t>
            </a:r>
          </a:p>
          <a:p>
            <a:endParaRPr lang="en-US"/>
          </a:p>
          <a:p>
            <a:r>
              <a:rPr lang="en-US"/>
              <a:t>Reducing </a:t>
            </a:r>
            <a:r>
              <a:rPr lang="en-US" err="1"/>
              <a:t>Idc</a:t>
            </a:r>
            <a:r>
              <a:rPr lang="en-US"/>
              <a:t> results in lower output power</a:t>
            </a:r>
          </a:p>
          <a:p>
            <a:endParaRPr lang="en-US"/>
          </a:p>
          <a:p>
            <a:r>
              <a:rPr lang="en-US"/>
              <a:t>So which one is better? Actually non of them, an optimal combination of both has to be applied.</a:t>
            </a:r>
          </a:p>
        </p:txBody>
      </p:sp>
      <p:sp>
        <p:nvSpPr>
          <p:cNvPr id="4" name="Slide Number Placeholder 3">
            <a:extLst>
              <a:ext uri="{FF2B5EF4-FFF2-40B4-BE49-F238E27FC236}">
                <a16:creationId xmlns:a16="http://schemas.microsoft.com/office/drawing/2014/main" id="{547534F1-7812-3839-0621-35E40FDBE30B}"/>
              </a:ext>
            </a:extLst>
          </p:cNvPr>
          <p:cNvSpPr>
            <a:spLocks noGrp="1"/>
          </p:cNvSpPr>
          <p:nvPr>
            <p:ph type="sldNum" sz="quarter" idx="10"/>
          </p:nvPr>
        </p:nvSpPr>
        <p:spPr/>
        <p:txBody>
          <a:bodyPr/>
          <a:lstStyle/>
          <a:p>
            <a:fld id="{E03165D5-252B-406B-8035-1BE3CA86E33D}" type="slidenum">
              <a:rPr lang="en-US" smtClean="0"/>
              <a:t>19</a:t>
            </a:fld>
            <a:endParaRPr lang="en-US"/>
          </a:p>
        </p:txBody>
      </p:sp>
    </p:spTree>
    <p:extLst>
      <p:ext uri="{BB962C8B-B14F-4D97-AF65-F5344CB8AC3E}">
        <p14:creationId xmlns:p14="http://schemas.microsoft.com/office/powerpoint/2010/main" val="340147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6EE97-17BC-BC39-33D5-06BD34EA0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E2201-2DCC-D422-C459-00E19ABE9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83B347-EBDE-D0EF-500F-6D29E62B2C40}"/>
              </a:ext>
            </a:extLst>
          </p:cNvPr>
          <p:cNvSpPr>
            <a:spLocks noGrp="1"/>
          </p:cNvSpPr>
          <p:nvPr>
            <p:ph type="body" idx="1"/>
          </p:nvPr>
        </p:nvSpPr>
        <p:spPr/>
        <p:txBody>
          <a:bodyPr/>
          <a:lstStyle/>
          <a:p>
            <a:r>
              <a:rPr lang="en-US"/>
              <a:t>Here is the outline. This talk will consist of 3 parts. And each part will be presented by different presenter.</a:t>
            </a:r>
          </a:p>
          <a:p>
            <a:endParaRPr lang="en-US"/>
          </a:p>
          <a:p>
            <a:r>
              <a:rPr lang="en-US"/>
              <a:t>In the first part I will give a motivation on PM-free electrical machines and I will take a use case scenario of heavy-duty vehicles and the challenges in electrifying heavy-duty operations without PM materials</a:t>
            </a:r>
          </a:p>
          <a:p>
            <a:endParaRPr lang="en-US"/>
          </a:p>
          <a:p>
            <a:r>
              <a:rPr lang="en-US"/>
              <a:t>In the second part my colleague Mitrofan will go into details of governing field equations for dc-excited reluctance machines and numerical implementations</a:t>
            </a:r>
          </a:p>
          <a:p>
            <a:endParaRPr lang="en-US"/>
          </a:p>
          <a:p>
            <a:r>
              <a:rPr lang="en-US"/>
              <a:t>In the last part Joost will give you a hands-on session where you will discover this software and build your own code for optimal drive of variable flux reluctance machines</a:t>
            </a:r>
          </a:p>
          <a:p>
            <a:endParaRPr lang="en-US"/>
          </a:p>
        </p:txBody>
      </p:sp>
      <p:sp>
        <p:nvSpPr>
          <p:cNvPr id="4" name="Slide Number Placeholder 3">
            <a:extLst>
              <a:ext uri="{FF2B5EF4-FFF2-40B4-BE49-F238E27FC236}">
                <a16:creationId xmlns:a16="http://schemas.microsoft.com/office/drawing/2014/main" id="{35CEA685-D3F6-3C0C-D070-F0D06875EF87}"/>
              </a:ext>
            </a:extLst>
          </p:cNvPr>
          <p:cNvSpPr>
            <a:spLocks noGrp="1"/>
          </p:cNvSpPr>
          <p:nvPr>
            <p:ph type="sldNum" sz="quarter" idx="10"/>
          </p:nvPr>
        </p:nvSpPr>
        <p:spPr/>
        <p:txBody>
          <a:bodyPr/>
          <a:lstStyle/>
          <a:p>
            <a:fld id="{E03165D5-252B-406B-8035-1BE3CA86E33D}" type="slidenum">
              <a:rPr lang="en-US" smtClean="0"/>
              <a:t>2</a:t>
            </a:fld>
            <a:endParaRPr lang="en-US"/>
          </a:p>
        </p:txBody>
      </p:sp>
    </p:spTree>
    <p:extLst>
      <p:ext uri="{BB962C8B-B14F-4D97-AF65-F5344CB8AC3E}">
        <p14:creationId xmlns:p14="http://schemas.microsoft.com/office/powerpoint/2010/main" val="748549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B746D-5DE3-DA97-99D0-0358EEB13A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FD7FA3-CCB7-5987-84FD-41D205D1AA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39AC78-8533-162F-28B8-A0F3063C97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5BC03E-18EA-134B-4D42-0242CAD931CA}"/>
              </a:ext>
            </a:extLst>
          </p:cNvPr>
          <p:cNvSpPr>
            <a:spLocks noGrp="1"/>
          </p:cNvSpPr>
          <p:nvPr>
            <p:ph type="sldNum" sz="quarter" idx="10"/>
          </p:nvPr>
        </p:nvSpPr>
        <p:spPr/>
        <p:txBody>
          <a:bodyPr/>
          <a:lstStyle/>
          <a:p>
            <a:fld id="{E03165D5-252B-406B-8035-1BE3CA86E33D}" type="slidenum">
              <a:rPr lang="en-US" smtClean="0"/>
              <a:t>20</a:t>
            </a:fld>
            <a:endParaRPr lang="en-US"/>
          </a:p>
        </p:txBody>
      </p:sp>
    </p:spTree>
    <p:extLst>
      <p:ext uri="{BB962C8B-B14F-4D97-AF65-F5344CB8AC3E}">
        <p14:creationId xmlns:p14="http://schemas.microsoft.com/office/powerpoint/2010/main" val="4111201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a:t>Magnetostatic single valued -&gt; Bertotti curve fitting</a:t>
            </a:r>
          </a:p>
          <a:p>
            <a:pPr marL="285750" indent="-285750">
              <a:buFontTx/>
              <a:buChar char="-"/>
            </a:pPr>
            <a:r>
              <a:rPr lang="en-US"/>
              <a:t>Magnetodynamic with single valued -&gt; eddy current and excess field implemented in the weak form -&gt; Bertotti for the hysteresis part (only for hysteresis part)</a:t>
            </a:r>
          </a:p>
          <a:p>
            <a:pPr marL="285750" indent="-285750">
              <a:buFontTx/>
              <a:buChar char="-"/>
            </a:pPr>
            <a:r>
              <a:rPr lang="en-US"/>
              <a:t>Implementation of hysteresis model in the weak form (losses from the area of the loop)</a:t>
            </a:r>
          </a:p>
          <a:p>
            <a:endParaRPr lang="en-US"/>
          </a:p>
        </p:txBody>
      </p:sp>
      <p:sp>
        <p:nvSpPr>
          <p:cNvPr id="4" name="Slide Number Placeholder 3"/>
          <p:cNvSpPr>
            <a:spLocks noGrp="1"/>
          </p:cNvSpPr>
          <p:nvPr>
            <p:ph type="sldNum" sz="quarter" idx="5"/>
          </p:nvPr>
        </p:nvSpPr>
        <p:spPr/>
        <p:txBody>
          <a:bodyPr/>
          <a:lstStyle/>
          <a:p>
            <a:fld id="{E03165D5-252B-406B-8035-1BE3CA86E33D}" type="slidenum">
              <a:rPr lang="en-US" smtClean="0"/>
              <a:t>27</a:t>
            </a:fld>
            <a:endParaRPr lang="en-US"/>
          </a:p>
        </p:txBody>
      </p:sp>
    </p:spTree>
    <p:extLst>
      <p:ext uri="{BB962C8B-B14F-4D97-AF65-F5344CB8AC3E}">
        <p14:creationId xmlns:p14="http://schemas.microsoft.com/office/powerpoint/2010/main" val="1147104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E03165D5-252B-406B-8035-1BE3CA86E33D}" type="slidenum">
              <a:rPr lang="en-US" smtClean="0"/>
              <a:t>29</a:t>
            </a:fld>
            <a:endParaRPr lang="en-US"/>
          </a:p>
        </p:txBody>
      </p:sp>
    </p:spTree>
    <p:extLst>
      <p:ext uri="{BB962C8B-B14F-4D97-AF65-F5344CB8AC3E}">
        <p14:creationId xmlns:p14="http://schemas.microsoft.com/office/powerpoint/2010/main" val="3142940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starting the topic of the tutorial, I would like to use this chance to give you some details about our research group </a:t>
            </a:r>
            <a:r>
              <a:rPr lang="en-US" err="1"/>
              <a:t>Electromechnais</a:t>
            </a:r>
            <a:r>
              <a:rPr lang="en-US"/>
              <a:t> and power electronics group at the Eindhoven University of Technology.</a:t>
            </a:r>
          </a:p>
          <a:p>
            <a:endParaRPr lang="en-US"/>
          </a:p>
          <a:p>
            <a:r>
              <a:rPr lang="en-US"/>
              <a:t>In our research group, we are working on various classes of research topics on EM and PE, some of them are given here …</a:t>
            </a:r>
          </a:p>
          <a:p>
            <a:endParaRPr lang="en-US"/>
          </a:p>
          <a:p>
            <a:r>
              <a:rPr lang="en-US"/>
              <a:t>Todays session could be defined under electric mobility.</a:t>
            </a:r>
          </a:p>
        </p:txBody>
      </p:sp>
      <p:sp>
        <p:nvSpPr>
          <p:cNvPr id="4" name="Slide Number Placeholder 3"/>
          <p:cNvSpPr>
            <a:spLocks noGrp="1"/>
          </p:cNvSpPr>
          <p:nvPr>
            <p:ph type="sldNum" sz="quarter" idx="10"/>
          </p:nvPr>
        </p:nvSpPr>
        <p:spPr/>
        <p:txBody>
          <a:bodyPr/>
          <a:lstStyle/>
          <a:p>
            <a:fld id="{E03165D5-252B-406B-8035-1BE3CA86E33D}" type="slidenum">
              <a:rPr lang="en-US" smtClean="0"/>
              <a:t>3</a:t>
            </a:fld>
            <a:endParaRPr lang="en-US"/>
          </a:p>
        </p:txBody>
      </p:sp>
    </p:spTree>
    <p:extLst>
      <p:ext uri="{BB962C8B-B14F-4D97-AF65-F5344CB8AC3E}">
        <p14:creationId xmlns:p14="http://schemas.microsoft.com/office/powerpoint/2010/main" val="240980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C4E4-84E0-F24B-A19B-02ACCD9B71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C98B40-F86E-E080-4F3C-BE7EDEC246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393DB6-57AE-918A-F56B-676D2EF2E0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we talk about electric mobility, as you all know we need to consider various types of vehicles: passenger cars, public transportation, tractors, vessels, airplanes, and trains.</a:t>
            </a:r>
          </a:p>
          <a:p>
            <a:endParaRPr lang="en-US"/>
          </a:p>
        </p:txBody>
      </p:sp>
      <p:sp>
        <p:nvSpPr>
          <p:cNvPr id="4" name="Slide Number Placeholder 3">
            <a:extLst>
              <a:ext uri="{FF2B5EF4-FFF2-40B4-BE49-F238E27FC236}">
                <a16:creationId xmlns:a16="http://schemas.microsoft.com/office/drawing/2014/main" id="{18FFF112-B7E7-3D4A-5CA4-B09B704CABCE}"/>
              </a:ext>
            </a:extLst>
          </p:cNvPr>
          <p:cNvSpPr>
            <a:spLocks noGrp="1"/>
          </p:cNvSpPr>
          <p:nvPr>
            <p:ph type="sldNum" sz="quarter" idx="10"/>
          </p:nvPr>
        </p:nvSpPr>
        <p:spPr/>
        <p:txBody>
          <a:bodyPr/>
          <a:lstStyle/>
          <a:p>
            <a:fld id="{E03165D5-252B-406B-8035-1BE3CA86E33D}" type="slidenum">
              <a:rPr lang="en-US" smtClean="0"/>
              <a:t>4</a:t>
            </a:fld>
            <a:endParaRPr lang="en-US"/>
          </a:p>
        </p:txBody>
      </p:sp>
    </p:spTree>
    <p:extLst>
      <p:ext uri="{BB962C8B-B14F-4D97-AF65-F5344CB8AC3E}">
        <p14:creationId xmlns:p14="http://schemas.microsoft.com/office/powerpoint/2010/main" val="173217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D4C8C-ACFE-8A31-457B-749623EAE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CB9A1-2C23-64B9-BEDB-BE539A0EF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BDEA31-8391-891E-3CB6-760C49B70B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as I mentioned today we will focus on heavy-duty vehicles such as electric tractors. In the electrification of such vehicles electrical machines is the one of the most critical components for the overall vehicle performance. PMSM are mostly employed in the </a:t>
            </a:r>
            <a:r>
              <a:rPr lang="en-US" err="1"/>
              <a:t>Evs</a:t>
            </a:r>
            <a:r>
              <a:rPr lang="en-US"/>
              <a:t> due to their high efficiency and power density. However….</a:t>
            </a:r>
          </a:p>
          <a:p>
            <a:endParaRPr lang="en-US"/>
          </a:p>
        </p:txBody>
      </p:sp>
      <p:sp>
        <p:nvSpPr>
          <p:cNvPr id="4" name="Slide Number Placeholder 3">
            <a:extLst>
              <a:ext uri="{FF2B5EF4-FFF2-40B4-BE49-F238E27FC236}">
                <a16:creationId xmlns:a16="http://schemas.microsoft.com/office/drawing/2014/main" id="{DDE30654-3203-9B51-C7A4-C435B58E1467}"/>
              </a:ext>
            </a:extLst>
          </p:cNvPr>
          <p:cNvSpPr>
            <a:spLocks noGrp="1"/>
          </p:cNvSpPr>
          <p:nvPr>
            <p:ph type="sldNum" sz="quarter" idx="10"/>
          </p:nvPr>
        </p:nvSpPr>
        <p:spPr/>
        <p:txBody>
          <a:bodyPr/>
          <a:lstStyle/>
          <a:p>
            <a:fld id="{E03165D5-252B-406B-8035-1BE3CA86E33D}" type="slidenum">
              <a:rPr lang="en-US" smtClean="0"/>
              <a:t>5</a:t>
            </a:fld>
            <a:endParaRPr lang="en-US"/>
          </a:p>
        </p:txBody>
      </p:sp>
    </p:spTree>
    <p:extLst>
      <p:ext uri="{BB962C8B-B14F-4D97-AF65-F5344CB8AC3E}">
        <p14:creationId xmlns:p14="http://schemas.microsoft.com/office/powerpoint/2010/main" val="440954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CF08F-AD38-0567-0D66-63A217D81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CC0FC-90CC-CFCA-9358-EB5581879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0D00B4-F7DF-7E61-0F8F-32BD6D9045E2}"/>
              </a:ext>
            </a:extLst>
          </p:cNvPr>
          <p:cNvSpPr>
            <a:spLocks noGrp="1"/>
          </p:cNvSpPr>
          <p:nvPr>
            <p:ph type="body" idx="1"/>
          </p:nvPr>
        </p:nvSpPr>
        <p:spPr/>
        <p:txBody>
          <a:bodyPr/>
          <a:lstStyle/>
          <a:p>
            <a:r>
              <a:rPr lang="en-US"/>
              <a:t>Using PM materials in </a:t>
            </a:r>
            <a:r>
              <a:rPr lang="en-US" err="1"/>
              <a:t>Evs</a:t>
            </a:r>
            <a:r>
              <a:rPr lang="en-US"/>
              <a:t> comes with many disadvantages. First of all they are very expensive and scarce materials. They lose their magnetic properties under high temperature and magnetic field. There is limited supply on the earth. Their recycling process is very complex. And there are a lot of pollution in their mines.</a:t>
            </a:r>
          </a:p>
          <a:p>
            <a:endParaRPr lang="en-US"/>
          </a:p>
          <a:p>
            <a:r>
              <a:rPr lang="en-US"/>
              <a:t>Therefore we need new type of PM-free electrical machines.</a:t>
            </a:r>
          </a:p>
          <a:p>
            <a:endParaRPr lang="en-US"/>
          </a:p>
        </p:txBody>
      </p:sp>
      <p:sp>
        <p:nvSpPr>
          <p:cNvPr id="4" name="Slide Number Placeholder 3">
            <a:extLst>
              <a:ext uri="{FF2B5EF4-FFF2-40B4-BE49-F238E27FC236}">
                <a16:creationId xmlns:a16="http://schemas.microsoft.com/office/drawing/2014/main" id="{4F0B2AFE-0C2C-7A1E-11DC-6B784576D9FF}"/>
              </a:ext>
            </a:extLst>
          </p:cNvPr>
          <p:cNvSpPr>
            <a:spLocks noGrp="1"/>
          </p:cNvSpPr>
          <p:nvPr>
            <p:ph type="sldNum" sz="quarter" idx="10"/>
          </p:nvPr>
        </p:nvSpPr>
        <p:spPr/>
        <p:txBody>
          <a:bodyPr/>
          <a:lstStyle/>
          <a:p>
            <a:fld id="{E03165D5-252B-406B-8035-1BE3CA86E33D}" type="slidenum">
              <a:rPr lang="en-US" smtClean="0"/>
              <a:t>6</a:t>
            </a:fld>
            <a:endParaRPr lang="en-US"/>
          </a:p>
        </p:txBody>
      </p:sp>
    </p:spTree>
    <p:extLst>
      <p:ext uri="{BB962C8B-B14F-4D97-AF65-F5344CB8AC3E}">
        <p14:creationId xmlns:p14="http://schemas.microsoft.com/office/powerpoint/2010/main" val="175758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F0009-ECB4-AFC8-E6B8-17C140A31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A7E1D-89D7-7DC2-86ED-52731A756C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8940E-394C-F3DD-E319-9C3CFC9BAD4E}"/>
              </a:ext>
            </a:extLst>
          </p:cNvPr>
          <p:cNvSpPr>
            <a:spLocks noGrp="1"/>
          </p:cNvSpPr>
          <p:nvPr>
            <p:ph type="body" idx="1"/>
          </p:nvPr>
        </p:nvSpPr>
        <p:spPr/>
        <p:txBody>
          <a:bodyPr/>
          <a:lstStyle/>
          <a:p>
            <a:r>
              <a:rPr lang="en-US"/>
              <a:t>SRM and </a:t>
            </a:r>
            <a:r>
              <a:rPr lang="en-US" err="1"/>
              <a:t>SynR</a:t>
            </a:r>
            <a:r>
              <a:rPr lang="en-US"/>
              <a:t> machine topologies are two conventional PM-free electrical machines.</a:t>
            </a:r>
          </a:p>
          <a:p>
            <a:endParaRPr lang="en-US"/>
          </a:p>
          <a:p>
            <a:r>
              <a:rPr lang="en-US"/>
              <a:t>In our research group we have been working on these type of machines for the electrification of heavy-duty systems.</a:t>
            </a:r>
          </a:p>
          <a:p>
            <a:endParaRPr lang="en-US"/>
          </a:p>
          <a:p>
            <a:r>
              <a:rPr lang="en-US"/>
              <a:t>However, these topologies have some critical </a:t>
            </a:r>
            <a:r>
              <a:rPr lang="en-US" err="1"/>
              <a:t>disadvanteges</a:t>
            </a:r>
            <a:r>
              <a:rPr lang="en-US"/>
              <a:t>.</a:t>
            </a:r>
          </a:p>
          <a:p>
            <a:endParaRPr lang="en-US"/>
          </a:p>
          <a:p>
            <a:r>
              <a:rPr lang="en-US"/>
              <a:t>SRM has non-sine current excitation which leads to complex control and large torque ripple</a:t>
            </a:r>
          </a:p>
          <a:p>
            <a:endParaRPr lang="en-US"/>
          </a:p>
          <a:p>
            <a:r>
              <a:rPr lang="en-US" err="1"/>
              <a:t>SynR</a:t>
            </a:r>
            <a:r>
              <a:rPr lang="en-US"/>
              <a:t> has a complex rotor structure which is problematic for high-speed operations and it has distributed windings with high copper losses</a:t>
            </a:r>
          </a:p>
          <a:p>
            <a:endParaRPr lang="en-US"/>
          </a:p>
        </p:txBody>
      </p:sp>
      <p:sp>
        <p:nvSpPr>
          <p:cNvPr id="4" name="Slide Number Placeholder 3">
            <a:extLst>
              <a:ext uri="{FF2B5EF4-FFF2-40B4-BE49-F238E27FC236}">
                <a16:creationId xmlns:a16="http://schemas.microsoft.com/office/drawing/2014/main" id="{CBEAC237-8DDB-A48E-9FF1-122FA2B71936}"/>
              </a:ext>
            </a:extLst>
          </p:cNvPr>
          <p:cNvSpPr>
            <a:spLocks noGrp="1"/>
          </p:cNvSpPr>
          <p:nvPr>
            <p:ph type="sldNum" sz="quarter" idx="10"/>
          </p:nvPr>
        </p:nvSpPr>
        <p:spPr/>
        <p:txBody>
          <a:bodyPr/>
          <a:lstStyle/>
          <a:p>
            <a:fld id="{E03165D5-252B-406B-8035-1BE3CA86E33D}" type="slidenum">
              <a:rPr lang="en-US" smtClean="0"/>
              <a:t>7</a:t>
            </a:fld>
            <a:endParaRPr lang="en-US"/>
          </a:p>
        </p:txBody>
      </p:sp>
    </p:spTree>
    <p:extLst>
      <p:ext uri="{BB962C8B-B14F-4D97-AF65-F5344CB8AC3E}">
        <p14:creationId xmlns:p14="http://schemas.microsoft.com/office/powerpoint/2010/main" val="852164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6B7E4-A0E7-CD19-0331-10512749FF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BE4CD-7576-D7E5-0F71-16B69D3A7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2EB7CC-2B27-1454-5B48-9B9B22106F91}"/>
              </a:ext>
            </a:extLst>
          </p:cNvPr>
          <p:cNvSpPr>
            <a:spLocks noGrp="1"/>
          </p:cNvSpPr>
          <p:nvPr>
            <p:ph type="body" idx="1"/>
          </p:nvPr>
        </p:nvSpPr>
        <p:spPr/>
        <p:txBody>
          <a:bodyPr/>
          <a:lstStyle/>
          <a:p>
            <a:r>
              <a:rPr lang="en-US"/>
              <a:t>Therefore, dc-excited reluctance machines can be a promising alternative to PM-based machines in addition to the conventional reluctance topologies</a:t>
            </a:r>
          </a:p>
          <a:p>
            <a:endParaRPr lang="en-US"/>
          </a:p>
          <a:p>
            <a:r>
              <a:rPr lang="en-US"/>
              <a:t>`The rotor of PM machine is replaced with a salient rotor without any excitation or PM material</a:t>
            </a:r>
          </a:p>
          <a:p>
            <a:endParaRPr lang="en-US"/>
          </a:p>
          <a:p>
            <a:r>
              <a:rPr lang="en-US"/>
              <a:t>In the stator additional dc-field windings are introduced addition to the ac windings</a:t>
            </a:r>
          </a:p>
          <a:p>
            <a:endParaRPr lang="en-US"/>
          </a:p>
          <a:p>
            <a:endParaRPr lang="en-US"/>
          </a:p>
        </p:txBody>
      </p:sp>
      <p:sp>
        <p:nvSpPr>
          <p:cNvPr id="4" name="Slide Number Placeholder 3">
            <a:extLst>
              <a:ext uri="{FF2B5EF4-FFF2-40B4-BE49-F238E27FC236}">
                <a16:creationId xmlns:a16="http://schemas.microsoft.com/office/drawing/2014/main" id="{C773E44E-A4F9-F5AC-F575-4AC86236894F}"/>
              </a:ext>
            </a:extLst>
          </p:cNvPr>
          <p:cNvSpPr>
            <a:spLocks noGrp="1"/>
          </p:cNvSpPr>
          <p:nvPr>
            <p:ph type="sldNum" sz="quarter" idx="10"/>
          </p:nvPr>
        </p:nvSpPr>
        <p:spPr/>
        <p:txBody>
          <a:bodyPr/>
          <a:lstStyle/>
          <a:p>
            <a:fld id="{E03165D5-252B-406B-8035-1BE3CA86E33D}" type="slidenum">
              <a:rPr lang="en-US" smtClean="0"/>
              <a:t>8</a:t>
            </a:fld>
            <a:endParaRPr lang="en-US"/>
          </a:p>
        </p:txBody>
      </p:sp>
    </p:spTree>
    <p:extLst>
      <p:ext uri="{BB962C8B-B14F-4D97-AF65-F5344CB8AC3E}">
        <p14:creationId xmlns:p14="http://schemas.microsoft.com/office/powerpoint/2010/main" val="1571923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rest of the tutorial, we will focus on dc-excited reluctance machines</a:t>
            </a:r>
          </a:p>
          <a:p>
            <a:endParaRPr lang="en-US"/>
          </a:p>
          <a:p>
            <a:r>
              <a:rPr lang="en-US"/>
              <a:t>Here you see the main challenges in utilizing VFRMs in heavy-duty applications</a:t>
            </a:r>
          </a:p>
          <a:p>
            <a:endParaRPr lang="en-US"/>
          </a:p>
          <a:p>
            <a:r>
              <a:rPr lang="en-US"/>
              <a:t>These challenges are….</a:t>
            </a:r>
          </a:p>
        </p:txBody>
      </p:sp>
      <p:sp>
        <p:nvSpPr>
          <p:cNvPr id="4" name="Slide Number Placeholder 3"/>
          <p:cNvSpPr>
            <a:spLocks noGrp="1"/>
          </p:cNvSpPr>
          <p:nvPr>
            <p:ph type="sldNum" sz="quarter" idx="10"/>
          </p:nvPr>
        </p:nvSpPr>
        <p:spPr/>
        <p:txBody>
          <a:bodyPr/>
          <a:lstStyle/>
          <a:p>
            <a:fld id="{E03165D5-252B-406B-8035-1BE3CA86E33D}" type="slidenum">
              <a:rPr lang="en-US" smtClean="0"/>
              <a:t>9</a:t>
            </a:fld>
            <a:endParaRPr lang="en-US"/>
          </a:p>
        </p:txBody>
      </p:sp>
    </p:spTree>
    <p:extLst>
      <p:ext uri="{BB962C8B-B14F-4D97-AF65-F5344CB8AC3E}">
        <p14:creationId xmlns:p14="http://schemas.microsoft.com/office/powerpoint/2010/main" val="158268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p:nvSpPr>
        <p:spPr>
          <a:xfrm>
            <a:off x="0" y="100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1" y="1008065"/>
            <a:ext cx="12191999" cy="1056000"/>
          </a:xfrm>
          <a:solidFill>
            <a:schemeClr val="tx2">
              <a:alpha val="50000"/>
            </a:schemeClr>
          </a:solidFill>
        </p:spPr>
        <p:txBody>
          <a:bodyPr lIns="756000" rIns="1962000" anchor="ctr"/>
          <a:lstStyle>
            <a:lvl1pPr algn="l">
              <a:lnSpc>
                <a:spcPts val="3067"/>
              </a:lnSpc>
              <a:defRPr sz="2933" baseline="0">
                <a:solidFill>
                  <a:schemeClr val="bg1"/>
                </a:solidFill>
              </a:defRPr>
            </a:lvl1pPr>
          </a:lstStyle>
          <a:p>
            <a:r>
              <a:rPr lang="en-GB"/>
              <a:t>Example of a title at the top</a:t>
            </a:r>
          </a:p>
        </p:txBody>
      </p:sp>
      <p:sp>
        <p:nvSpPr>
          <p:cNvPr id="3" name="Subtitle 2"/>
          <p:cNvSpPr>
            <a:spLocks noGrp="1"/>
          </p:cNvSpPr>
          <p:nvPr>
            <p:ph type="subTitle" idx="1" hasCustomPrompt="1"/>
          </p:nvPr>
        </p:nvSpPr>
        <p:spPr>
          <a:xfrm>
            <a:off x="-1" y="2064000"/>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p:nvPicPr>
        <p:blipFill>
          <a:blip r:embed="rId2"/>
          <a:stretch>
            <a:fillRect/>
          </a:stretch>
        </p:blipFill>
        <p:spPr>
          <a:xfrm>
            <a:off x="9787467" y="6091768"/>
            <a:ext cx="2404533" cy="766233"/>
          </a:xfrm>
          <a:prstGeom prst="rect">
            <a:avLst/>
          </a:prstGeom>
        </p:spPr>
      </p:pic>
      <p:sp>
        <p:nvSpPr>
          <p:cNvPr id="9" name="Tijdelijke aanduiding voor tekst 8"/>
          <p:cNvSpPr>
            <a:spLocks noGrp="1"/>
          </p:cNvSpPr>
          <p:nvPr>
            <p:ph type="body" sz="quarter" idx="13" hasCustomPrompt="1"/>
          </p:nvPr>
        </p:nvSpPr>
        <p:spPr>
          <a:xfrm>
            <a:off x="1" y="5321301"/>
            <a:ext cx="12191999" cy="768351"/>
          </a:xfrm>
          <a:solidFill>
            <a:srgbClr val="000000">
              <a:alpha val="25000"/>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8" name="Tekstvak 7"/>
          <p:cNvSpPr txBox="1"/>
          <p:nvPr/>
        </p:nvSpPr>
        <p:spPr>
          <a:xfrm>
            <a:off x="-2414990" y="814665"/>
            <a:ext cx="2305879" cy="2143536"/>
          </a:xfrm>
          <a:prstGeom prst="rect">
            <a:avLst/>
          </a:prstGeom>
          <a:solidFill>
            <a:schemeClr val="accent6"/>
          </a:solidFill>
        </p:spPr>
        <p:txBody>
          <a:bodyPr wrap="square" rtlCol="0">
            <a:spAutoFit/>
          </a:bodyPr>
          <a:lstStyle/>
          <a:p>
            <a:r>
              <a:rPr lang="en-US" sz="1333" baseline="0">
                <a:solidFill>
                  <a:schemeClr val="tx1"/>
                </a:solidFill>
              </a:rPr>
              <a:t>Add a background image by </a:t>
            </a:r>
          </a:p>
          <a:p>
            <a:endParaRPr lang="en-US" sz="1333" baseline="0">
              <a:solidFill>
                <a:schemeClr val="tx1"/>
              </a:solidFill>
            </a:endParaRPr>
          </a:p>
          <a:p>
            <a:pPr marL="114297" lvl="0" indent="-114297">
              <a:buFont typeface="Arial" panose="020B0604020202020204" pitchFamily="34" charset="0"/>
              <a:buChar char="•"/>
            </a:pPr>
            <a:r>
              <a:rPr lang="en-US" sz="1333" baseline="0">
                <a:solidFill>
                  <a:schemeClr val="tx1"/>
                </a:solidFill>
              </a:rPr>
              <a:t>Right-click -&gt; ‘Format background...',</a:t>
            </a:r>
          </a:p>
          <a:p>
            <a:pPr marL="228594" lvl="0" indent="-228594">
              <a:buFont typeface="Arial" panose="020B0604020202020204" pitchFamily="34" charset="0"/>
              <a:buChar char="•"/>
            </a:pPr>
            <a:endParaRPr lang="en-US" sz="1333" baseline="0">
              <a:solidFill>
                <a:schemeClr val="tx1"/>
              </a:solidFill>
            </a:endParaRPr>
          </a:p>
          <a:p>
            <a:pPr marL="114297" indent="-114297">
              <a:buFont typeface="Arial" panose="020B0604020202020204" pitchFamily="34" charset="0"/>
              <a:buChar char="•"/>
            </a:pPr>
            <a:r>
              <a:rPr lang="en-US" sz="1333" baseline="0">
                <a:solidFill>
                  <a:schemeClr val="tx1"/>
                </a:solidFill>
              </a:rPr>
              <a:t>Choose ‘Fill by image’ or ‘</a:t>
            </a:r>
            <a:r>
              <a:rPr lang="en-US" sz="1333" baseline="0" err="1">
                <a:solidFill>
                  <a:schemeClr val="tx1"/>
                </a:solidFill>
              </a:rPr>
              <a:t>Bitmappattern</a:t>
            </a:r>
            <a:r>
              <a:rPr lang="en-US" sz="1333" baseline="0">
                <a:solidFill>
                  <a:schemeClr val="tx1"/>
                </a:solidFill>
              </a:rPr>
              <a:t>’,</a:t>
            </a:r>
          </a:p>
          <a:p>
            <a:pPr marL="228594" indent="-228594">
              <a:buFont typeface="Arial" panose="020B0604020202020204" pitchFamily="34" charset="0"/>
              <a:buChar char="•"/>
            </a:pPr>
            <a:endParaRPr lang="en-US" sz="1333" baseline="0">
              <a:solidFill>
                <a:schemeClr val="tx1"/>
              </a:solidFill>
            </a:endParaRPr>
          </a:p>
          <a:p>
            <a:pPr marL="114297" indent="-114297">
              <a:buFont typeface="Arial" panose="020B0604020202020204" pitchFamily="34" charset="0"/>
              <a:buChar char="•"/>
            </a:pPr>
            <a:r>
              <a:rPr lang="en-US" sz="1333" baseline="0">
                <a:solidFill>
                  <a:schemeClr val="tx1"/>
                </a:solidFill>
              </a:rPr>
              <a:t>Click the ‘File...’-button to browse for an image.</a:t>
            </a:r>
          </a:p>
        </p:txBody>
      </p:sp>
      <p:sp>
        <p:nvSpPr>
          <p:cNvPr id="11" name="Tijdelijke aanduiding voor tekst 8"/>
          <p:cNvSpPr>
            <a:spLocks noGrp="1"/>
          </p:cNvSpPr>
          <p:nvPr>
            <p:ph type="body" sz="quarter" idx="14" hasCustomPrompt="1"/>
          </p:nvPr>
        </p:nvSpPr>
        <p:spPr>
          <a:xfrm>
            <a:off x="-8889" y="6089650"/>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642472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024" y="782400"/>
            <a:ext cx="4800000"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6293791"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166EC912-F48B-41AF-8973-1F9A8153EE84}" type="datetime1">
              <a:rPr lang="en-US" smtClean="0"/>
              <a:t>5/18/2025</a:t>
            </a:fld>
            <a:endParaRPr lang="en-US"/>
          </a:p>
        </p:txBody>
      </p:sp>
      <p:sp>
        <p:nvSpPr>
          <p:cNvPr id="6" name="Footer Placeholder 5"/>
          <p:cNvSpPr>
            <a:spLocks noGrp="1"/>
          </p:cNvSpPr>
          <p:nvPr>
            <p:ph type="ftr" sz="quarter" idx="11"/>
          </p:nvPr>
        </p:nvSpPr>
        <p:spPr/>
        <p:txBody>
          <a:bodyPr/>
          <a:lstStyle/>
          <a:p>
            <a:r>
              <a:rPr lang="en-US"/>
              <a:t>Electromechanics and Power Electronics</a:t>
            </a:r>
          </a:p>
        </p:txBody>
      </p:sp>
      <p:sp>
        <p:nvSpPr>
          <p:cNvPr id="7" name="Slide Number Placeholder 6"/>
          <p:cNvSpPr>
            <a:spLocks noGrp="1"/>
          </p:cNvSpPr>
          <p:nvPr>
            <p:ph type="sldNum" sz="quarter" idx="12"/>
          </p:nvPr>
        </p:nvSpPr>
        <p:spPr/>
        <p:txBody>
          <a:bodyPr/>
          <a:lstStyle/>
          <a:p>
            <a:fld id="{843A212D-E924-49B1-971D-ACEAEB6C7478}" type="slidenum">
              <a:rPr lang="en-US" smtClean="0"/>
              <a:t>‹#›</a:t>
            </a:fld>
            <a:endParaRPr lang="en-US"/>
          </a:p>
        </p:txBody>
      </p:sp>
      <p:sp>
        <p:nvSpPr>
          <p:cNvPr id="10" name="Tijdelijke aanduiding voor afbeelding 9"/>
          <p:cNvSpPr>
            <a:spLocks noGrp="1"/>
          </p:cNvSpPr>
          <p:nvPr>
            <p:ph type="pic" sz="quarter" idx="13" hasCustomPrompt="1"/>
          </p:nvPr>
        </p:nvSpPr>
        <p:spPr>
          <a:xfrm>
            <a:off x="1" y="0"/>
            <a:ext cx="5806017" cy="6089651"/>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p:txBody>
      </p:sp>
      <p:sp>
        <p:nvSpPr>
          <p:cNvPr id="11" name="Tekstvak 10"/>
          <p:cNvSpPr txBox="1"/>
          <p:nvPr/>
        </p:nvSpPr>
        <p:spPr>
          <a:xfrm>
            <a:off x="-2425152" y="1743729"/>
            <a:ext cx="2358887" cy="4634211"/>
          </a:xfrm>
          <a:prstGeom prst="rect">
            <a:avLst/>
          </a:prstGeom>
          <a:solidFill>
            <a:schemeClr val="accent6"/>
          </a:solidFill>
        </p:spPr>
        <p:txBody>
          <a:bodyPr wrap="square" rtlCol="0">
            <a:noAutofit/>
          </a:bodyPr>
          <a:lstStyle/>
          <a:p>
            <a:r>
              <a:rPr lang="en-US" sz="1333"/>
              <a:t>Format the text by increasing or decreasing the list level.</a:t>
            </a:r>
          </a:p>
          <a:p>
            <a:endParaRPr lang="en-US" sz="1333"/>
          </a:p>
          <a:p>
            <a:r>
              <a:rPr lang="en-US" sz="1333"/>
              <a:t>Place the cursor in the text and use these </a:t>
            </a:r>
          </a:p>
          <a:p>
            <a:r>
              <a:rPr lang="en-US" sz="1333"/>
              <a:t>2 buttons (@ tab Start/Home - group </a:t>
            </a:r>
            <a:r>
              <a:rPr lang="en-US" sz="1333" err="1"/>
              <a:t>Alinea</a:t>
            </a:r>
            <a:r>
              <a:rPr lang="en-US" sz="1333"/>
              <a:t>/Paragraph)</a:t>
            </a:r>
          </a:p>
          <a:p>
            <a:endParaRPr lang="en-US" sz="1333"/>
          </a:p>
          <a:p>
            <a:endParaRPr lang="en-US" sz="1333"/>
          </a:p>
          <a:p>
            <a:endParaRPr lang="en-US" sz="1333"/>
          </a:p>
          <a:p>
            <a:endParaRPr lang="en-US" sz="1333"/>
          </a:p>
          <a:p>
            <a:endParaRPr lang="en-US" sz="1333"/>
          </a:p>
          <a:p>
            <a:endParaRPr lang="en-US" sz="1333"/>
          </a:p>
          <a:p>
            <a:endParaRPr lang="en-US" sz="1333"/>
          </a:p>
          <a:p>
            <a:r>
              <a:rPr lang="en-US" sz="1333"/>
              <a:t>1 = </a:t>
            </a:r>
            <a:r>
              <a:rPr lang="en-US" sz="2400"/>
              <a:t>19.5pt</a:t>
            </a:r>
            <a:r>
              <a:rPr lang="en-US" sz="2400" baseline="0"/>
              <a:t> text</a:t>
            </a:r>
            <a:endParaRPr lang="en-US" sz="2400"/>
          </a:p>
          <a:p>
            <a:r>
              <a:rPr lang="en-US" sz="1333"/>
              <a:t>2 = </a:t>
            </a:r>
            <a:r>
              <a:rPr lang="en-US" sz="2200"/>
              <a:t>16.5pt</a:t>
            </a:r>
            <a:r>
              <a:rPr lang="en-US" sz="2200" baseline="0"/>
              <a:t> text</a:t>
            </a:r>
            <a:endParaRPr lang="en-US" sz="2200"/>
          </a:p>
          <a:p>
            <a:r>
              <a:rPr lang="en-US" sz="1333"/>
              <a:t>3 = </a:t>
            </a:r>
            <a:r>
              <a:rPr lang="en-US" sz="2200"/>
              <a:t>• text</a:t>
            </a:r>
          </a:p>
          <a:p>
            <a:r>
              <a:rPr lang="en-US" sz="1333"/>
              <a:t>4 =      </a:t>
            </a:r>
            <a:r>
              <a:rPr lang="en-US" sz="2200"/>
              <a:t>• text</a:t>
            </a:r>
          </a:p>
          <a:p>
            <a:r>
              <a:rPr lang="en-US" sz="1333"/>
              <a:t>5 =           </a:t>
            </a:r>
            <a:r>
              <a:rPr lang="en-US" sz="2200"/>
              <a:t>• text</a:t>
            </a:r>
            <a:endParaRPr lang="en-US" sz="2200" b="1" baseline="0"/>
          </a:p>
        </p:txBody>
      </p:sp>
      <p:pic>
        <p:nvPicPr>
          <p:cNvPr id="12" name="Afbeelding 11"/>
          <p:cNvPicPr>
            <a:picLocks noChangeAspect="1"/>
          </p:cNvPicPr>
          <p:nvPr/>
        </p:nvPicPr>
        <p:blipFill>
          <a:blip r:embed="rId2"/>
          <a:stretch>
            <a:fillRect/>
          </a:stretch>
        </p:blipFill>
        <p:spPr>
          <a:xfrm>
            <a:off x="-2306159" y="3323167"/>
            <a:ext cx="1714500" cy="1219200"/>
          </a:xfrm>
          <a:prstGeom prst="rect">
            <a:avLst/>
          </a:prstGeom>
        </p:spPr>
      </p:pic>
    </p:spTree>
    <p:extLst>
      <p:ext uri="{BB962C8B-B14F-4D97-AF65-F5344CB8AC3E}">
        <p14:creationId xmlns:p14="http://schemas.microsoft.com/office/powerpoint/2010/main" val="145262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9207" y="782400"/>
            <a:ext cx="6427893"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4654974" y="1727201"/>
            <a:ext cx="6432127" cy="3911600"/>
          </a:xfrm>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E499157F-F3C9-4ED6-B129-35C0FE918D0D}" type="datetime1">
              <a:rPr lang="en-US" smtClean="0"/>
              <a:t>5/18/2025</a:t>
            </a:fld>
            <a:endParaRPr lang="en-US"/>
          </a:p>
        </p:txBody>
      </p:sp>
      <p:sp>
        <p:nvSpPr>
          <p:cNvPr id="6" name="Footer Placeholder 5"/>
          <p:cNvSpPr>
            <a:spLocks noGrp="1"/>
          </p:cNvSpPr>
          <p:nvPr>
            <p:ph type="ftr" sz="quarter" idx="11"/>
          </p:nvPr>
        </p:nvSpPr>
        <p:spPr/>
        <p:txBody>
          <a:bodyPr/>
          <a:lstStyle/>
          <a:p>
            <a:r>
              <a:rPr lang="en-US"/>
              <a:t>Electromechanics and Power Electronics</a:t>
            </a:r>
          </a:p>
        </p:txBody>
      </p:sp>
      <p:sp>
        <p:nvSpPr>
          <p:cNvPr id="7" name="Slide Number Placeholder 6"/>
          <p:cNvSpPr>
            <a:spLocks noGrp="1"/>
          </p:cNvSpPr>
          <p:nvPr>
            <p:ph type="sldNum" sz="quarter" idx="12"/>
          </p:nvPr>
        </p:nvSpPr>
        <p:spPr/>
        <p:txBody>
          <a:bodyPr/>
          <a:lstStyle/>
          <a:p>
            <a:fld id="{843A212D-E924-49B1-971D-ACEAEB6C7478}" type="slidenum">
              <a:rPr lang="en-US" smtClean="0"/>
              <a:t>‹#›</a:t>
            </a:fld>
            <a:endParaRPr lang="en-US"/>
          </a:p>
        </p:txBody>
      </p:sp>
      <p:sp>
        <p:nvSpPr>
          <p:cNvPr id="10" name="Tijdelijke aanduiding voor afbeelding 9"/>
          <p:cNvSpPr>
            <a:spLocks noGrp="1"/>
          </p:cNvSpPr>
          <p:nvPr>
            <p:ph type="pic" sz="quarter" idx="13" hasCustomPrompt="1"/>
          </p:nvPr>
        </p:nvSpPr>
        <p:spPr>
          <a:xfrm>
            <a:off x="0" y="0"/>
            <a:ext cx="4030133" cy="6089651"/>
          </a:xfrm>
        </p:spPr>
        <p:txBody>
          <a:bodyPr/>
          <a:lstStyle/>
          <a:p>
            <a:r>
              <a:rPr lang="en-GB"/>
              <a:t>Click to insert image</a:t>
            </a:r>
          </a:p>
        </p:txBody>
      </p:sp>
      <p:sp>
        <p:nvSpPr>
          <p:cNvPr id="11" name="Tekstvak 10"/>
          <p:cNvSpPr txBox="1"/>
          <p:nvPr/>
        </p:nvSpPr>
        <p:spPr>
          <a:xfrm>
            <a:off x="-2425152" y="1743729"/>
            <a:ext cx="2358887" cy="4634211"/>
          </a:xfrm>
          <a:prstGeom prst="rect">
            <a:avLst/>
          </a:prstGeom>
          <a:solidFill>
            <a:schemeClr val="accent6"/>
          </a:solidFill>
        </p:spPr>
        <p:txBody>
          <a:bodyPr wrap="square" rtlCol="0">
            <a:noAutofit/>
          </a:bodyPr>
          <a:lstStyle/>
          <a:p>
            <a:r>
              <a:rPr lang="en-US" sz="1333"/>
              <a:t>Format the text by increasing or decreasing the list level.</a:t>
            </a:r>
          </a:p>
          <a:p>
            <a:endParaRPr lang="en-US" sz="1333"/>
          </a:p>
          <a:p>
            <a:r>
              <a:rPr lang="en-US" sz="1333"/>
              <a:t>Place the cursor in the text and use these </a:t>
            </a:r>
          </a:p>
          <a:p>
            <a:r>
              <a:rPr lang="en-US" sz="1333"/>
              <a:t>2 buttons (@ tab Start/Home - group </a:t>
            </a:r>
            <a:r>
              <a:rPr lang="en-US" sz="1333" err="1"/>
              <a:t>Alinea</a:t>
            </a:r>
            <a:r>
              <a:rPr lang="en-US" sz="1333"/>
              <a:t>/Paragraph)</a:t>
            </a:r>
          </a:p>
          <a:p>
            <a:endParaRPr lang="en-US" sz="1333"/>
          </a:p>
          <a:p>
            <a:endParaRPr lang="en-US" sz="1333"/>
          </a:p>
          <a:p>
            <a:endParaRPr lang="en-US" sz="1333"/>
          </a:p>
          <a:p>
            <a:endParaRPr lang="en-US" sz="1333"/>
          </a:p>
          <a:p>
            <a:endParaRPr lang="en-US" sz="1333"/>
          </a:p>
          <a:p>
            <a:endParaRPr lang="en-US" sz="1333"/>
          </a:p>
          <a:p>
            <a:endParaRPr lang="en-US" sz="1333"/>
          </a:p>
          <a:p>
            <a:r>
              <a:rPr lang="en-US" sz="1333"/>
              <a:t>1 = </a:t>
            </a:r>
            <a:r>
              <a:rPr lang="en-US" sz="2400"/>
              <a:t>19.5pt</a:t>
            </a:r>
            <a:r>
              <a:rPr lang="en-US" sz="2400" baseline="0"/>
              <a:t> text</a:t>
            </a:r>
            <a:endParaRPr lang="en-US" sz="2400"/>
          </a:p>
          <a:p>
            <a:r>
              <a:rPr lang="en-US" sz="1333"/>
              <a:t>2 = </a:t>
            </a:r>
            <a:r>
              <a:rPr lang="en-US" sz="2200"/>
              <a:t>16.5pt</a:t>
            </a:r>
            <a:r>
              <a:rPr lang="en-US" sz="2200" baseline="0"/>
              <a:t> text</a:t>
            </a:r>
            <a:endParaRPr lang="en-US" sz="2200"/>
          </a:p>
          <a:p>
            <a:r>
              <a:rPr lang="en-US" sz="1333"/>
              <a:t>3 = </a:t>
            </a:r>
            <a:r>
              <a:rPr lang="en-US" sz="2200"/>
              <a:t>• text</a:t>
            </a:r>
          </a:p>
          <a:p>
            <a:r>
              <a:rPr lang="en-US" sz="1333"/>
              <a:t>4 =      </a:t>
            </a:r>
            <a:r>
              <a:rPr lang="en-US" sz="2200"/>
              <a:t>• text</a:t>
            </a:r>
          </a:p>
          <a:p>
            <a:r>
              <a:rPr lang="en-US" sz="1333"/>
              <a:t>5 =           </a:t>
            </a:r>
            <a:r>
              <a:rPr lang="en-US" sz="2200"/>
              <a:t>• text</a:t>
            </a:r>
            <a:endParaRPr lang="en-US" sz="2200" b="1" baseline="0"/>
          </a:p>
        </p:txBody>
      </p:sp>
      <p:pic>
        <p:nvPicPr>
          <p:cNvPr id="12" name="Afbeelding 11"/>
          <p:cNvPicPr>
            <a:picLocks noChangeAspect="1"/>
          </p:cNvPicPr>
          <p:nvPr/>
        </p:nvPicPr>
        <p:blipFill>
          <a:blip r:embed="rId2"/>
          <a:stretch>
            <a:fillRect/>
          </a:stretch>
        </p:blipFill>
        <p:spPr>
          <a:xfrm>
            <a:off x="-2306159" y="3323167"/>
            <a:ext cx="1714500" cy="1219200"/>
          </a:xfrm>
          <a:prstGeom prst="rect">
            <a:avLst/>
          </a:prstGeom>
        </p:spPr>
      </p:pic>
    </p:spTree>
    <p:extLst>
      <p:ext uri="{BB962C8B-B14F-4D97-AF65-F5344CB8AC3E}">
        <p14:creationId xmlns:p14="http://schemas.microsoft.com/office/powerpoint/2010/main" val="890744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691201"/>
            <a:ext cx="10075333" cy="978436"/>
          </a:xfrm>
        </p:spPr>
        <p:txBody>
          <a:bodyPr/>
          <a:lstStyle>
            <a:lvl1pPr>
              <a:defRPr baseline="0">
                <a:solidFill>
                  <a:schemeClr val="bg1"/>
                </a:solidFill>
              </a:defRPr>
            </a:lvl1pPr>
          </a:lstStyle>
          <a:p>
            <a:r>
              <a:rPr lang="en-GB"/>
              <a:t>This is an example of a white headline on a full screen, dark image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F66BF1CF-4568-4199-B85D-C23799B27CBA}" type="datetime1">
              <a:rPr lang="en-US" smtClean="0"/>
              <a:t>5/18/2025</a:t>
            </a:fld>
            <a:endParaRPr lang="en-US"/>
          </a:p>
        </p:txBody>
      </p:sp>
      <p:sp>
        <p:nvSpPr>
          <p:cNvPr id="5" name="Footer Placeholder 4"/>
          <p:cNvSpPr>
            <a:spLocks noGrp="1"/>
          </p:cNvSpPr>
          <p:nvPr>
            <p:ph type="ftr" sz="quarter" idx="11"/>
          </p:nvPr>
        </p:nvSpPr>
        <p:spPr/>
        <p:txBody>
          <a:bodyPr/>
          <a:lstStyle/>
          <a:p>
            <a:r>
              <a:rPr lang="en-US"/>
              <a:t>Electromechanics and Power Electronics</a:t>
            </a:r>
          </a:p>
        </p:txBody>
      </p:sp>
      <p:sp>
        <p:nvSpPr>
          <p:cNvPr id="6" name="Slide Number Placeholder 5"/>
          <p:cNvSpPr>
            <a:spLocks noGrp="1"/>
          </p:cNvSpPr>
          <p:nvPr>
            <p:ph type="sldNum" sz="quarter" idx="12"/>
          </p:nvPr>
        </p:nvSpPr>
        <p:spPr/>
        <p:txBody>
          <a:bodyPr/>
          <a:lstStyle/>
          <a:p>
            <a:fld id="{843A212D-E924-49B1-971D-ACEAEB6C7478}" type="slidenum">
              <a:rPr lang="en-US" smtClean="0"/>
              <a:t>‹#›</a:t>
            </a:fld>
            <a:endParaRPr lang="en-US"/>
          </a:p>
        </p:txBody>
      </p:sp>
      <p:sp>
        <p:nvSpPr>
          <p:cNvPr id="8" name="Tekstvak 7"/>
          <p:cNvSpPr txBox="1"/>
          <p:nvPr/>
        </p:nvSpPr>
        <p:spPr>
          <a:xfrm>
            <a:off x="-2414990" y="814665"/>
            <a:ext cx="2305879" cy="2143536"/>
          </a:xfrm>
          <a:prstGeom prst="rect">
            <a:avLst/>
          </a:prstGeom>
          <a:solidFill>
            <a:schemeClr val="accent6"/>
          </a:solidFill>
        </p:spPr>
        <p:txBody>
          <a:bodyPr wrap="square" rtlCol="0">
            <a:spAutoFit/>
          </a:bodyPr>
          <a:lstStyle/>
          <a:p>
            <a:r>
              <a:rPr lang="en-US" sz="1333" baseline="0">
                <a:solidFill>
                  <a:schemeClr val="tx1"/>
                </a:solidFill>
              </a:rPr>
              <a:t>Add a background image by </a:t>
            </a:r>
          </a:p>
          <a:p>
            <a:endParaRPr lang="en-US" sz="1333" baseline="0">
              <a:solidFill>
                <a:schemeClr val="tx1"/>
              </a:solidFill>
            </a:endParaRPr>
          </a:p>
          <a:p>
            <a:pPr marL="114297" lvl="0" indent="-114297">
              <a:buFont typeface="Arial" panose="020B0604020202020204" pitchFamily="34" charset="0"/>
              <a:buChar char="•"/>
            </a:pPr>
            <a:r>
              <a:rPr lang="en-US" sz="1333" baseline="0">
                <a:solidFill>
                  <a:schemeClr val="tx1"/>
                </a:solidFill>
              </a:rPr>
              <a:t>Right-click -&gt; ‘Format background...',</a:t>
            </a:r>
          </a:p>
          <a:p>
            <a:pPr marL="228594" lvl="0" indent="-228594">
              <a:buFont typeface="Arial" panose="020B0604020202020204" pitchFamily="34" charset="0"/>
              <a:buChar char="•"/>
            </a:pPr>
            <a:endParaRPr lang="en-US" sz="1333" baseline="0">
              <a:solidFill>
                <a:schemeClr val="tx1"/>
              </a:solidFill>
            </a:endParaRPr>
          </a:p>
          <a:p>
            <a:pPr marL="114297" indent="-114297">
              <a:buFont typeface="Arial" panose="020B0604020202020204" pitchFamily="34" charset="0"/>
              <a:buChar char="•"/>
            </a:pPr>
            <a:r>
              <a:rPr lang="en-US" sz="1333" baseline="0">
                <a:solidFill>
                  <a:schemeClr val="tx1"/>
                </a:solidFill>
              </a:rPr>
              <a:t>Choose ‘Fill by image’ or ‘</a:t>
            </a:r>
            <a:r>
              <a:rPr lang="en-US" sz="1333" baseline="0" err="1">
                <a:solidFill>
                  <a:schemeClr val="tx1"/>
                </a:solidFill>
              </a:rPr>
              <a:t>Bitmappattern</a:t>
            </a:r>
            <a:r>
              <a:rPr lang="en-US" sz="1333" baseline="0">
                <a:solidFill>
                  <a:schemeClr val="tx1"/>
                </a:solidFill>
              </a:rPr>
              <a:t>’,</a:t>
            </a:r>
          </a:p>
          <a:p>
            <a:pPr marL="228594" indent="-228594">
              <a:buFont typeface="Arial" panose="020B0604020202020204" pitchFamily="34" charset="0"/>
              <a:buChar char="•"/>
            </a:pPr>
            <a:endParaRPr lang="en-US" sz="1333" baseline="0">
              <a:solidFill>
                <a:schemeClr val="tx1"/>
              </a:solidFill>
            </a:endParaRPr>
          </a:p>
          <a:p>
            <a:pPr marL="114297" indent="-114297">
              <a:buFont typeface="Arial" panose="020B0604020202020204" pitchFamily="34" charset="0"/>
              <a:buChar char="•"/>
            </a:pPr>
            <a:r>
              <a:rPr lang="en-US" sz="1333" baseline="0">
                <a:solidFill>
                  <a:schemeClr val="tx1"/>
                </a:solidFill>
              </a:rPr>
              <a:t>Click the ‘File...’-button to browse for an image.</a:t>
            </a:r>
          </a:p>
        </p:txBody>
      </p:sp>
    </p:spTree>
    <p:extLst>
      <p:ext uri="{BB962C8B-B14F-4D97-AF65-F5344CB8AC3E}">
        <p14:creationId xmlns:p14="http://schemas.microsoft.com/office/powerpoint/2010/main" val="342428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691201"/>
            <a:ext cx="10075333" cy="978436"/>
          </a:xfrm>
        </p:spPr>
        <p:txBody>
          <a:bodyPr/>
          <a:lstStyle>
            <a:lvl1pPr>
              <a:defRPr baseline="0">
                <a:solidFill>
                  <a:schemeClr val="tx1"/>
                </a:solidFill>
              </a:defRPr>
            </a:lvl1pPr>
          </a:lstStyle>
          <a:p>
            <a:r>
              <a:rPr lang="en-GB"/>
              <a:t>This is an example of a black headline on a full screen, light image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37E8E101-25E2-49FC-8EF7-56E547026932}" type="datetime1">
              <a:rPr lang="en-US" smtClean="0"/>
              <a:t>5/18/2025</a:t>
            </a:fld>
            <a:endParaRPr lang="en-US"/>
          </a:p>
        </p:txBody>
      </p:sp>
      <p:sp>
        <p:nvSpPr>
          <p:cNvPr id="5" name="Footer Placeholder 4"/>
          <p:cNvSpPr>
            <a:spLocks noGrp="1"/>
          </p:cNvSpPr>
          <p:nvPr>
            <p:ph type="ftr" sz="quarter" idx="11"/>
          </p:nvPr>
        </p:nvSpPr>
        <p:spPr/>
        <p:txBody>
          <a:bodyPr/>
          <a:lstStyle/>
          <a:p>
            <a:r>
              <a:rPr lang="en-US"/>
              <a:t>Electromechanics and Power Electronics</a:t>
            </a:r>
          </a:p>
        </p:txBody>
      </p:sp>
      <p:sp>
        <p:nvSpPr>
          <p:cNvPr id="6" name="Slide Number Placeholder 5"/>
          <p:cNvSpPr>
            <a:spLocks noGrp="1"/>
          </p:cNvSpPr>
          <p:nvPr>
            <p:ph type="sldNum" sz="quarter" idx="12"/>
          </p:nvPr>
        </p:nvSpPr>
        <p:spPr/>
        <p:txBody>
          <a:bodyPr/>
          <a:lstStyle/>
          <a:p>
            <a:fld id="{843A212D-E924-49B1-971D-ACEAEB6C7478}" type="slidenum">
              <a:rPr lang="en-US" smtClean="0"/>
              <a:t>‹#›</a:t>
            </a:fld>
            <a:endParaRPr lang="en-US"/>
          </a:p>
        </p:txBody>
      </p:sp>
      <p:sp>
        <p:nvSpPr>
          <p:cNvPr id="8" name="Tekstvak 7"/>
          <p:cNvSpPr txBox="1"/>
          <p:nvPr/>
        </p:nvSpPr>
        <p:spPr>
          <a:xfrm>
            <a:off x="-2414990" y="814665"/>
            <a:ext cx="2305879" cy="2143536"/>
          </a:xfrm>
          <a:prstGeom prst="rect">
            <a:avLst/>
          </a:prstGeom>
          <a:solidFill>
            <a:schemeClr val="accent6"/>
          </a:solidFill>
        </p:spPr>
        <p:txBody>
          <a:bodyPr wrap="square" rtlCol="0">
            <a:spAutoFit/>
          </a:bodyPr>
          <a:lstStyle/>
          <a:p>
            <a:r>
              <a:rPr lang="en-US" sz="1333" baseline="0">
                <a:solidFill>
                  <a:schemeClr val="tx1"/>
                </a:solidFill>
              </a:rPr>
              <a:t>Add a background image by </a:t>
            </a:r>
          </a:p>
          <a:p>
            <a:endParaRPr lang="en-US" sz="1333" baseline="0">
              <a:solidFill>
                <a:schemeClr val="tx1"/>
              </a:solidFill>
            </a:endParaRPr>
          </a:p>
          <a:p>
            <a:pPr marL="114297" lvl="0" indent="-114297">
              <a:buFont typeface="Arial" panose="020B0604020202020204" pitchFamily="34" charset="0"/>
              <a:buChar char="•"/>
            </a:pPr>
            <a:r>
              <a:rPr lang="en-US" sz="1333" baseline="0">
                <a:solidFill>
                  <a:schemeClr val="tx1"/>
                </a:solidFill>
              </a:rPr>
              <a:t>Right-click -&gt; ‘Format background...',</a:t>
            </a:r>
          </a:p>
          <a:p>
            <a:pPr marL="228594" lvl="0" indent="-228594">
              <a:buFont typeface="Arial" panose="020B0604020202020204" pitchFamily="34" charset="0"/>
              <a:buChar char="•"/>
            </a:pPr>
            <a:endParaRPr lang="en-US" sz="1333" baseline="0">
              <a:solidFill>
                <a:schemeClr val="tx1"/>
              </a:solidFill>
            </a:endParaRPr>
          </a:p>
          <a:p>
            <a:pPr marL="114297" indent="-114297">
              <a:buFont typeface="Arial" panose="020B0604020202020204" pitchFamily="34" charset="0"/>
              <a:buChar char="•"/>
            </a:pPr>
            <a:r>
              <a:rPr lang="en-US" sz="1333" baseline="0">
                <a:solidFill>
                  <a:schemeClr val="tx1"/>
                </a:solidFill>
              </a:rPr>
              <a:t>Choose ‘Fill by image’ or ‘</a:t>
            </a:r>
            <a:r>
              <a:rPr lang="en-US" sz="1333" baseline="0" err="1">
                <a:solidFill>
                  <a:schemeClr val="tx1"/>
                </a:solidFill>
              </a:rPr>
              <a:t>Bitmappattern</a:t>
            </a:r>
            <a:r>
              <a:rPr lang="en-US" sz="1333" baseline="0">
                <a:solidFill>
                  <a:schemeClr val="tx1"/>
                </a:solidFill>
              </a:rPr>
              <a:t>’,</a:t>
            </a:r>
          </a:p>
          <a:p>
            <a:pPr marL="228594" indent="-228594">
              <a:buFont typeface="Arial" panose="020B0604020202020204" pitchFamily="34" charset="0"/>
              <a:buChar char="•"/>
            </a:pPr>
            <a:endParaRPr lang="en-US" sz="1333" baseline="0">
              <a:solidFill>
                <a:schemeClr val="tx1"/>
              </a:solidFill>
            </a:endParaRPr>
          </a:p>
          <a:p>
            <a:pPr marL="114297" indent="-114297">
              <a:buFont typeface="Arial" panose="020B0604020202020204" pitchFamily="34" charset="0"/>
              <a:buChar char="•"/>
            </a:pPr>
            <a:r>
              <a:rPr lang="en-US" sz="1333" baseline="0">
                <a:solidFill>
                  <a:schemeClr val="tx1"/>
                </a:solidFill>
              </a:rPr>
              <a:t>Click the ‘File...’-button to browse for an image.</a:t>
            </a:r>
          </a:p>
        </p:txBody>
      </p:sp>
    </p:spTree>
    <p:extLst>
      <p:ext uri="{BB962C8B-B14F-4D97-AF65-F5344CB8AC3E}">
        <p14:creationId xmlns:p14="http://schemas.microsoft.com/office/powerpoint/2010/main" val="1094063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498161"/>
            <a:ext cx="10075333" cy="978436"/>
          </a:xfrm>
        </p:spPr>
        <p:txBody>
          <a:bodyPr/>
          <a:lstStyle>
            <a:lvl1pPr>
              <a:defRPr baseline="0">
                <a:solidFill>
                  <a:schemeClr val="tx1"/>
                </a:solidFill>
              </a:defRPr>
            </a:lvl1pPr>
          </a:lstStyle>
          <a:p>
            <a:r>
              <a:rPr lang="en-GB"/>
              <a:t>This is an example of a black headline on a white background</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B1E82401-10F6-46C5-A0AD-5E7F6CAC6D87}" type="datetime1">
              <a:rPr lang="en-US" smtClean="0"/>
              <a:t>5/18/2025</a:t>
            </a:fld>
            <a:endParaRPr lang="en-US"/>
          </a:p>
        </p:txBody>
      </p:sp>
      <p:sp>
        <p:nvSpPr>
          <p:cNvPr id="5" name="Footer Placeholder 4"/>
          <p:cNvSpPr>
            <a:spLocks noGrp="1"/>
          </p:cNvSpPr>
          <p:nvPr>
            <p:ph type="ftr" sz="quarter" idx="11"/>
          </p:nvPr>
        </p:nvSpPr>
        <p:spPr/>
        <p:txBody>
          <a:bodyPr/>
          <a:lstStyle/>
          <a:p>
            <a:r>
              <a:rPr lang="en-US" err="1"/>
              <a:t>Electromechanics</a:t>
            </a:r>
            <a:r>
              <a:rPr lang="en-US"/>
              <a:t> and Power Electronics</a:t>
            </a:r>
          </a:p>
        </p:txBody>
      </p:sp>
      <p:sp>
        <p:nvSpPr>
          <p:cNvPr id="6" name="Slide Number Placeholder 5"/>
          <p:cNvSpPr>
            <a:spLocks noGrp="1"/>
          </p:cNvSpPr>
          <p:nvPr>
            <p:ph type="sldNum" sz="quarter" idx="12"/>
          </p:nvPr>
        </p:nvSpPr>
        <p:spPr>
          <a:xfrm>
            <a:off x="10789920" y="0"/>
            <a:ext cx="1402080" cy="720005"/>
          </a:xfrm>
        </p:spPr>
        <p:txBody>
          <a:bodyPr/>
          <a:lstStyle/>
          <a:p>
            <a:fld id="{843A212D-E924-49B1-971D-ACEAEB6C7478}" type="slidenum">
              <a:rPr lang="en-US" smtClean="0"/>
              <a:t>‹#›</a:t>
            </a:fld>
            <a:endParaRPr lang="en-US"/>
          </a:p>
        </p:txBody>
      </p:sp>
      <p:cxnSp>
        <p:nvCxnSpPr>
          <p:cNvPr id="7" name="Rechte verbindingslijn 6"/>
          <p:cNvCxnSpPr/>
          <p:nvPr/>
        </p:nvCxnSpPr>
        <p:spPr>
          <a:xfrm>
            <a:off x="0" y="6085043"/>
            <a:ext cx="12192000" cy="0"/>
          </a:xfrm>
          <a:prstGeom prst="line">
            <a:avLst/>
          </a:prstGeom>
          <a:ln w="31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2520001" y="1732100"/>
            <a:ext cx="7056967" cy="3969600"/>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cxnSp>
        <p:nvCxnSpPr>
          <p:cNvPr id="10" name="Rechte verbindingslijn 6"/>
          <p:cNvCxnSpPr/>
          <p:nvPr userDrawn="1"/>
        </p:nvCxnSpPr>
        <p:spPr>
          <a:xfrm>
            <a:off x="-20320" y="1147283"/>
            <a:ext cx="1027176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691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A93595C0-61FE-4E63-93B3-8CF11E769BF9}" type="datetime1">
              <a:rPr lang="en-US" smtClean="0"/>
              <a:t>5/18/2025</a:t>
            </a:fld>
            <a:endParaRPr lang="en-US"/>
          </a:p>
        </p:txBody>
      </p:sp>
      <p:sp>
        <p:nvSpPr>
          <p:cNvPr id="5" name="Footer Placeholder 4"/>
          <p:cNvSpPr>
            <a:spLocks noGrp="1"/>
          </p:cNvSpPr>
          <p:nvPr>
            <p:ph type="ftr" sz="quarter" idx="11"/>
          </p:nvPr>
        </p:nvSpPr>
        <p:spPr/>
        <p:txBody>
          <a:bodyPr/>
          <a:lstStyle/>
          <a:p>
            <a:r>
              <a:rPr lang="en-US"/>
              <a:t>Electromechanics and Power Electronics</a:t>
            </a:r>
          </a:p>
        </p:txBody>
      </p:sp>
      <p:sp>
        <p:nvSpPr>
          <p:cNvPr id="6" name="Slide Number Placeholder 5"/>
          <p:cNvSpPr>
            <a:spLocks noGrp="1"/>
          </p:cNvSpPr>
          <p:nvPr>
            <p:ph type="sldNum" sz="quarter" idx="12"/>
          </p:nvPr>
        </p:nvSpPr>
        <p:spPr/>
        <p:txBody>
          <a:bodyPr/>
          <a:lstStyle/>
          <a:p>
            <a:fld id="{843A212D-E924-49B1-971D-ACEAEB6C7478}" type="slidenum">
              <a:rPr lang="en-US" smtClean="0"/>
              <a:t>‹#›</a:t>
            </a:fld>
            <a:endParaRPr lang="en-US"/>
          </a:p>
        </p:txBody>
      </p:sp>
      <p:sp>
        <p:nvSpPr>
          <p:cNvPr id="9" name="Tekstvak 8"/>
          <p:cNvSpPr txBox="1"/>
          <p:nvPr/>
        </p:nvSpPr>
        <p:spPr>
          <a:xfrm>
            <a:off x="-2425152" y="1743729"/>
            <a:ext cx="2358887" cy="4634211"/>
          </a:xfrm>
          <a:prstGeom prst="rect">
            <a:avLst/>
          </a:prstGeom>
          <a:solidFill>
            <a:schemeClr val="accent6"/>
          </a:solidFill>
        </p:spPr>
        <p:txBody>
          <a:bodyPr wrap="square" rtlCol="0">
            <a:noAutofit/>
          </a:bodyPr>
          <a:lstStyle/>
          <a:p>
            <a:r>
              <a:rPr lang="en-US" sz="1333"/>
              <a:t>Format the text by increasing or decreasing the list level.</a:t>
            </a:r>
          </a:p>
          <a:p>
            <a:endParaRPr lang="en-US" sz="1333"/>
          </a:p>
          <a:p>
            <a:r>
              <a:rPr lang="en-US" sz="1333"/>
              <a:t>Place the cursor in the text and use these </a:t>
            </a:r>
          </a:p>
          <a:p>
            <a:r>
              <a:rPr lang="en-US" sz="1333"/>
              <a:t>2 buttons (@ tab Start/Home - group </a:t>
            </a:r>
            <a:r>
              <a:rPr lang="en-US" sz="1333" err="1"/>
              <a:t>Alinea</a:t>
            </a:r>
            <a:r>
              <a:rPr lang="en-US" sz="1333"/>
              <a:t>/Paragraph)</a:t>
            </a:r>
          </a:p>
          <a:p>
            <a:endParaRPr lang="en-US" sz="1333"/>
          </a:p>
          <a:p>
            <a:endParaRPr lang="en-US" sz="1333"/>
          </a:p>
          <a:p>
            <a:endParaRPr lang="en-US" sz="1333"/>
          </a:p>
          <a:p>
            <a:endParaRPr lang="en-US" sz="1333"/>
          </a:p>
          <a:p>
            <a:endParaRPr lang="en-US" sz="1333"/>
          </a:p>
          <a:p>
            <a:endParaRPr lang="en-US" sz="1333"/>
          </a:p>
          <a:p>
            <a:endParaRPr lang="en-US" sz="1333"/>
          </a:p>
          <a:p>
            <a:r>
              <a:rPr lang="en-US" sz="1333"/>
              <a:t>1 = </a:t>
            </a:r>
            <a:r>
              <a:rPr lang="en-US" sz="2400"/>
              <a:t>19.5pt</a:t>
            </a:r>
            <a:r>
              <a:rPr lang="en-US" sz="2400" baseline="0"/>
              <a:t> text</a:t>
            </a:r>
            <a:endParaRPr lang="en-US" sz="2400"/>
          </a:p>
          <a:p>
            <a:r>
              <a:rPr lang="en-US" sz="1333"/>
              <a:t>2 = </a:t>
            </a:r>
            <a:r>
              <a:rPr lang="en-US" sz="2200"/>
              <a:t>16.5pt</a:t>
            </a:r>
            <a:r>
              <a:rPr lang="en-US" sz="2200" baseline="0"/>
              <a:t> text</a:t>
            </a:r>
            <a:endParaRPr lang="en-US" sz="2200"/>
          </a:p>
          <a:p>
            <a:r>
              <a:rPr lang="en-US" sz="1333"/>
              <a:t>3 = </a:t>
            </a:r>
            <a:r>
              <a:rPr lang="en-US" sz="2200"/>
              <a:t>• text</a:t>
            </a:r>
          </a:p>
          <a:p>
            <a:r>
              <a:rPr lang="en-US" sz="1333"/>
              <a:t>4 =      </a:t>
            </a:r>
            <a:r>
              <a:rPr lang="en-US" sz="2200"/>
              <a:t>• text</a:t>
            </a:r>
          </a:p>
          <a:p>
            <a:r>
              <a:rPr lang="en-US" sz="1333"/>
              <a:t>5 =           </a:t>
            </a:r>
            <a:r>
              <a:rPr lang="en-US" sz="2200"/>
              <a:t>• text</a:t>
            </a:r>
            <a:endParaRPr lang="en-US" sz="2200" b="1" baseline="0"/>
          </a:p>
        </p:txBody>
      </p:sp>
      <p:pic>
        <p:nvPicPr>
          <p:cNvPr id="10" name="Afbeelding 9"/>
          <p:cNvPicPr>
            <a:picLocks noChangeAspect="1"/>
          </p:cNvPicPr>
          <p:nvPr/>
        </p:nvPicPr>
        <p:blipFill>
          <a:blip r:embed="rId2"/>
          <a:stretch>
            <a:fillRect/>
          </a:stretch>
        </p:blipFill>
        <p:spPr>
          <a:xfrm>
            <a:off x="-2306159" y="3323167"/>
            <a:ext cx="1714500" cy="1219200"/>
          </a:xfrm>
          <a:prstGeom prst="rect">
            <a:avLst/>
          </a:prstGeom>
        </p:spPr>
      </p:pic>
    </p:spTree>
    <p:extLst>
      <p:ext uri="{BB962C8B-B14F-4D97-AF65-F5344CB8AC3E}">
        <p14:creationId xmlns:p14="http://schemas.microsoft.com/office/powerpoint/2010/main" val="2945595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534" y="782401"/>
            <a:ext cx="10084741" cy="688452"/>
          </a:xfrm>
        </p:spPr>
        <p:txBody>
          <a:bodyPr wrap="none"/>
          <a:lstStyle>
            <a:lvl1pPr>
              <a:lnSpc>
                <a:spcPct val="100000"/>
              </a:lnSpc>
              <a:defRPr sz="2600" b="0" baseline="0"/>
            </a:lvl1pPr>
          </a:lstStyle>
          <a:p>
            <a:r>
              <a:rPr lang="en-US"/>
              <a:t>Sample slide with table and text</a:t>
            </a:r>
            <a:endParaRPr lang="en-GB"/>
          </a:p>
        </p:txBody>
      </p:sp>
      <p:sp>
        <p:nvSpPr>
          <p:cNvPr id="3" name="Content Placeholder 2"/>
          <p:cNvSpPr>
            <a:spLocks noGrp="1"/>
          </p:cNvSpPr>
          <p:nvPr>
            <p:ph sz="half" idx="1" hasCustomPrompt="1"/>
          </p:nvPr>
        </p:nvSpPr>
        <p:spPr>
          <a:xfrm>
            <a:off x="1007535" y="3517901"/>
            <a:ext cx="10084741" cy="21209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10C06005-1871-4FAD-8C2E-1AAE26BDCCD0}" type="datetime1">
              <a:rPr lang="en-US" smtClean="0"/>
              <a:t>5/18/2025</a:t>
            </a:fld>
            <a:endParaRPr lang="en-US"/>
          </a:p>
        </p:txBody>
      </p:sp>
      <p:sp>
        <p:nvSpPr>
          <p:cNvPr id="6" name="Footer Placeholder 5"/>
          <p:cNvSpPr>
            <a:spLocks noGrp="1"/>
          </p:cNvSpPr>
          <p:nvPr>
            <p:ph type="ftr" sz="quarter" idx="11"/>
          </p:nvPr>
        </p:nvSpPr>
        <p:spPr/>
        <p:txBody>
          <a:bodyPr/>
          <a:lstStyle/>
          <a:p>
            <a:r>
              <a:rPr lang="en-US"/>
              <a:t>Electromechanics and Power Electronics</a:t>
            </a:r>
          </a:p>
        </p:txBody>
      </p:sp>
      <p:sp>
        <p:nvSpPr>
          <p:cNvPr id="7" name="Slide Number Placeholder 6"/>
          <p:cNvSpPr>
            <a:spLocks noGrp="1"/>
          </p:cNvSpPr>
          <p:nvPr>
            <p:ph type="sldNum" sz="quarter" idx="12"/>
          </p:nvPr>
        </p:nvSpPr>
        <p:spPr/>
        <p:txBody>
          <a:bodyPr/>
          <a:lstStyle/>
          <a:p>
            <a:fld id="{843A212D-E924-49B1-971D-ACEAEB6C7478}" type="slidenum">
              <a:rPr lang="en-US" smtClean="0"/>
              <a:t>‹#›</a:t>
            </a:fld>
            <a:endParaRPr lang="en-US"/>
          </a:p>
        </p:txBody>
      </p:sp>
      <p:sp>
        <p:nvSpPr>
          <p:cNvPr id="8" name="Tijdelijke aanduiding voor tabel 7"/>
          <p:cNvSpPr>
            <a:spLocks noGrp="1"/>
          </p:cNvSpPr>
          <p:nvPr>
            <p:ph type="tbl" sz="quarter" idx="13" hasCustomPrompt="1"/>
          </p:nvPr>
        </p:nvSpPr>
        <p:spPr>
          <a:xfrm>
            <a:off x="1007534" y="1439335"/>
            <a:ext cx="10079567" cy="1536000"/>
          </a:xfrm>
        </p:spPr>
        <p:txBody>
          <a:bodyPr/>
          <a:lstStyle>
            <a:lvl1pPr>
              <a:defRPr/>
            </a:lvl1pPr>
          </a:lstStyle>
          <a:p>
            <a:r>
              <a:rPr lang="en-GB"/>
              <a:t>Click to insert table</a:t>
            </a:r>
          </a:p>
        </p:txBody>
      </p:sp>
      <p:sp>
        <p:nvSpPr>
          <p:cNvPr id="11" name="Tekstvak 10"/>
          <p:cNvSpPr txBox="1"/>
          <p:nvPr/>
        </p:nvSpPr>
        <p:spPr>
          <a:xfrm>
            <a:off x="-2414990" y="814665"/>
            <a:ext cx="2305879" cy="502573"/>
          </a:xfrm>
          <a:prstGeom prst="rect">
            <a:avLst/>
          </a:prstGeom>
          <a:solidFill>
            <a:schemeClr val="accent6"/>
          </a:solidFill>
        </p:spPr>
        <p:txBody>
          <a:bodyPr wrap="square" rtlCol="0">
            <a:spAutoFit/>
          </a:bodyPr>
          <a:lstStyle/>
          <a:p>
            <a:r>
              <a:rPr lang="en-US" sz="1333" baseline="0">
                <a:solidFill>
                  <a:schemeClr val="tx1"/>
                </a:solidFill>
              </a:rPr>
              <a:t>Add a table by clicking the table icon</a:t>
            </a:r>
            <a:endParaRPr lang="en-US" sz="1333">
              <a:solidFill>
                <a:schemeClr val="tx1"/>
              </a:solidFill>
            </a:endParaRPr>
          </a:p>
        </p:txBody>
      </p:sp>
      <p:sp>
        <p:nvSpPr>
          <p:cNvPr id="12" name="Tekstvak 11"/>
          <p:cNvSpPr txBox="1"/>
          <p:nvPr/>
        </p:nvSpPr>
        <p:spPr>
          <a:xfrm>
            <a:off x="-2425152" y="1743729"/>
            <a:ext cx="2358887" cy="4634211"/>
          </a:xfrm>
          <a:prstGeom prst="rect">
            <a:avLst/>
          </a:prstGeom>
          <a:solidFill>
            <a:schemeClr val="accent6"/>
          </a:solidFill>
        </p:spPr>
        <p:txBody>
          <a:bodyPr wrap="square" rtlCol="0">
            <a:noAutofit/>
          </a:bodyPr>
          <a:lstStyle/>
          <a:p>
            <a:r>
              <a:rPr lang="en-US" sz="1333"/>
              <a:t>Format the text by increasing or decreasing the list level.</a:t>
            </a:r>
          </a:p>
          <a:p>
            <a:endParaRPr lang="en-US" sz="1333"/>
          </a:p>
          <a:p>
            <a:r>
              <a:rPr lang="en-US" sz="1333"/>
              <a:t>Place the cursor in the text and use these </a:t>
            </a:r>
          </a:p>
          <a:p>
            <a:r>
              <a:rPr lang="en-US" sz="1333"/>
              <a:t>2 buttons (@ tab Start/Home - group </a:t>
            </a:r>
            <a:r>
              <a:rPr lang="en-US" sz="1333" err="1"/>
              <a:t>Alinea</a:t>
            </a:r>
            <a:r>
              <a:rPr lang="en-US" sz="1333"/>
              <a:t>/Paragraph)</a:t>
            </a:r>
          </a:p>
          <a:p>
            <a:endParaRPr lang="en-US" sz="1333"/>
          </a:p>
          <a:p>
            <a:endParaRPr lang="en-US" sz="1333"/>
          </a:p>
          <a:p>
            <a:endParaRPr lang="en-US" sz="1333"/>
          </a:p>
          <a:p>
            <a:endParaRPr lang="en-US" sz="1333"/>
          </a:p>
          <a:p>
            <a:endParaRPr lang="en-US" sz="1333"/>
          </a:p>
          <a:p>
            <a:endParaRPr lang="en-US" sz="1333"/>
          </a:p>
          <a:p>
            <a:endParaRPr lang="en-US" sz="1333"/>
          </a:p>
          <a:p>
            <a:r>
              <a:rPr lang="en-US" sz="1333"/>
              <a:t>1 = </a:t>
            </a:r>
            <a:r>
              <a:rPr lang="en-US" sz="2400"/>
              <a:t>19.5pt</a:t>
            </a:r>
            <a:r>
              <a:rPr lang="en-US" sz="2400" baseline="0"/>
              <a:t> text</a:t>
            </a:r>
            <a:endParaRPr lang="en-US" sz="2400"/>
          </a:p>
          <a:p>
            <a:r>
              <a:rPr lang="en-US" sz="1333"/>
              <a:t>2 = </a:t>
            </a:r>
            <a:r>
              <a:rPr lang="en-US" sz="2200"/>
              <a:t>16.5pt</a:t>
            </a:r>
            <a:r>
              <a:rPr lang="en-US" sz="2200" baseline="0"/>
              <a:t> text</a:t>
            </a:r>
            <a:endParaRPr lang="en-US" sz="2200"/>
          </a:p>
          <a:p>
            <a:r>
              <a:rPr lang="en-US" sz="1333"/>
              <a:t>3 = </a:t>
            </a:r>
            <a:r>
              <a:rPr lang="en-US" sz="2200"/>
              <a:t>• text</a:t>
            </a:r>
          </a:p>
          <a:p>
            <a:r>
              <a:rPr lang="en-US" sz="1333"/>
              <a:t>4 =      </a:t>
            </a:r>
            <a:r>
              <a:rPr lang="en-US" sz="2200"/>
              <a:t>• text</a:t>
            </a:r>
          </a:p>
          <a:p>
            <a:r>
              <a:rPr lang="en-US" sz="1333"/>
              <a:t>5 =           </a:t>
            </a:r>
            <a:r>
              <a:rPr lang="en-US" sz="2200"/>
              <a:t>• text</a:t>
            </a:r>
            <a:endParaRPr lang="en-US" sz="2200" b="1" baseline="0"/>
          </a:p>
        </p:txBody>
      </p:sp>
      <p:pic>
        <p:nvPicPr>
          <p:cNvPr id="13" name="Afbeelding 12"/>
          <p:cNvPicPr>
            <a:picLocks noChangeAspect="1"/>
          </p:cNvPicPr>
          <p:nvPr/>
        </p:nvPicPr>
        <p:blipFill>
          <a:blip r:embed="rId2"/>
          <a:stretch>
            <a:fillRect/>
          </a:stretch>
        </p:blipFill>
        <p:spPr>
          <a:xfrm>
            <a:off x="-2306159" y="3323167"/>
            <a:ext cx="1714500" cy="1219200"/>
          </a:xfrm>
          <a:prstGeom prst="rect">
            <a:avLst/>
          </a:prstGeom>
        </p:spPr>
      </p:pic>
    </p:spTree>
    <p:extLst>
      <p:ext uri="{BB962C8B-B14F-4D97-AF65-F5344CB8AC3E}">
        <p14:creationId xmlns:p14="http://schemas.microsoft.com/office/powerpoint/2010/main" val="2737946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534" y="782401"/>
            <a:ext cx="10084741" cy="688452"/>
          </a:xfrm>
        </p:spPr>
        <p:txBody>
          <a:bodyPr wrap="none"/>
          <a:lstStyle>
            <a:lvl1pPr>
              <a:lnSpc>
                <a:spcPct val="100000"/>
              </a:lnSpc>
              <a:defRPr sz="2600" b="0" baseline="0"/>
            </a:lvl1pPr>
          </a:lstStyle>
          <a:p>
            <a:r>
              <a:rPr lang="en-GB"/>
              <a:t>Example chart</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697C8ED4-4581-4B70-92FA-49959DEC739B}" type="datetime1">
              <a:rPr lang="en-US" smtClean="0"/>
              <a:t>5/18/2025</a:t>
            </a:fld>
            <a:endParaRPr lang="en-US"/>
          </a:p>
        </p:txBody>
      </p:sp>
      <p:sp>
        <p:nvSpPr>
          <p:cNvPr id="6" name="Footer Placeholder 5"/>
          <p:cNvSpPr>
            <a:spLocks noGrp="1"/>
          </p:cNvSpPr>
          <p:nvPr>
            <p:ph type="ftr" sz="quarter" idx="11"/>
          </p:nvPr>
        </p:nvSpPr>
        <p:spPr/>
        <p:txBody>
          <a:bodyPr/>
          <a:lstStyle/>
          <a:p>
            <a:r>
              <a:rPr lang="en-US"/>
              <a:t>Electromechanics and Power Electronics</a:t>
            </a:r>
          </a:p>
        </p:txBody>
      </p:sp>
      <p:sp>
        <p:nvSpPr>
          <p:cNvPr id="7" name="Slide Number Placeholder 6"/>
          <p:cNvSpPr>
            <a:spLocks noGrp="1"/>
          </p:cNvSpPr>
          <p:nvPr>
            <p:ph type="sldNum" sz="quarter" idx="12"/>
          </p:nvPr>
        </p:nvSpPr>
        <p:spPr/>
        <p:txBody>
          <a:bodyPr/>
          <a:lstStyle/>
          <a:p>
            <a:fld id="{843A212D-E924-49B1-971D-ACEAEB6C7478}" type="slidenum">
              <a:rPr lang="en-US" smtClean="0"/>
              <a:t>‹#›</a:t>
            </a:fld>
            <a:endParaRPr lang="en-US"/>
          </a:p>
        </p:txBody>
      </p:sp>
      <p:sp>
        <p:nvSpPr>
          <p:cNvPr id="9" name="Tijdelijke aanduiding voor grafiek 8"/>
          <p:cNvSpPr>
            <a:spLocks noGrp="1"/>
          </p:cNvSpPr>
          <p:nvPr>
            <p:ph type="chart" sz="quarter" idx="13" hasCustomPrompt="1"/>
          </p:nvPr>
        </p:nvSpPr>
        <p:spPr>
          <a:xfrm>
            <a:off x="1007534" y="1439333"/>
            <a:ext cx="10079567" cy="4199467"/>
          </a:xfrm>
        </p:spPr>
        <p:txBody>
          <a:bodyPr/>
          <a:lstStyle>
            <a:lvl1pPr>
              <a:defRPr/>
            </a:lvl1pPr>
          </a:lstStyle>
          <a:p>
            <a:r>
              <a:rPr lang="en-GB"/>
              <a:t>Click to insert chart</a:t>
            </a:r>
          </a:p>
        </p:txBody>
      </p:sp>
      <p:sp>
        <p:nvSpPr>
          <p:cNvPr id="8" name="Tekstvak 7"/>
          <p:cNvSpPr txBox="1"/>
          <p:nvPr/>
        </p:nvSpPr>
        <p:spPr>
          <a:xfrm>
            <a:off x="-2425150" y="1932265"/>
            <a:ext cx="2305879" cy="502573"/>
          </a:xfrm>
          <a:prstGeom prst="rect">
            <a:avLst/>
          </a:prstGeom>
          <a:solidFill>
            <a:schemeClr val="accent6"/>
          </a:solidFill>
        </p:spPr>
        <p:txBody>
          <a:bodyPr wrap="square" rtlCol="0">
            <a:spAutoFit/>
          </a:bodyPr>
          <a:lstStyle/>
          <a:p>
            <a:r>
              <a:rPr lang="en-US" sz="1333" baseline="0">
                <a:solidFill>
                  <a:schemeClr val="tx1"/>
                </a:solidFill>
              </a:rPr>
              <a:t>Add a chart by clicking the chart icon</a:t>
            </a:r>
            <a:endParaRPr lang="en-US" sz="1333">
              <a:solidFill>
                <a:schemeClr val="tx1"/>
              </a:solidFill>
            </a:endParaRPr>
          </a:p>
        </p:txBody>
      </p:sp>
    </p:spTree>
    <p:extLst>
      <p:ext uri="{BB962C8B-B14F-4D97-AF65-F5344CB8AC3E}">
        <p14:creationId xmlns:p14="http://schemas.microsoft.com/office/powerpoint/2010/main" val="1115847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Title in the middle">
    <p:spTree>
      <p:nvGrpSpPr>
        <p:cNvPr id="1" name=""/>
        <p:cNvGrpSpPr/>
        <p:nvPr/>
      </p:nvGrpSpPr>
      <p:grpSpPr>
        <a:xfrm>
          <a:off x="0" y="0"/>
          <a:ext cx="0" cy="0"/>
          <a:chOff x="0" y="0"/>
          <a:chExt cx="0" cy="0"/>
        </a:xfrm>
      </p:grpSpPr>
      <p:sp>
        <p:nvSpPr>
          <p:cNvPr id="4" name="Black75"/>
          <p:cNvSpPr/>
          <p:nvPr/>
        </p:nvSpPr>
        <p:spPr>
          <a:xfrm>
            <a:off x="0" y="244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1" y="2447399"/>
            <a:ext cx="12191999" cy="1056000"/>
          </a:xfrm>
          <a:solidFill>
            <a:schemeClr val="tx2">
              <a:alpha val="50000"/>
            </a:schemeClr>
          </a:solidFill>
        </p:spPr>
        <p:txBody>
          <a:bodyPr lIns="756000" rIns="1962000" anchor="ctr"/>
          <a:lstStyle>
            <a:lvl1pPr algn="l">
              <a:lnSpc>
                <a:spcPts val="3067"/>
              </a:lnSpc>
              <a:defRPr sz="2933">
                <a:solidFill>
                  <a:schemeClr val="bg1"/>
                </a:solidFill>
              </a:defRPr>
            </a:lvl1pPr>
          </a:lstStyle>
          <a:p>
            <a:r>
              <a:rPr lang="en-GB"/>
              <a:t>Example of a title in the middle</a:t>
            </a:r>
          </a:p>
        </p:txBody>
      </p:sp>
      <p:sp>
        <p:nvSpPr>
          <p:cNvPr id="3" name="Subtitle 2"/>
          <p:cNvSpPr>
            <a:spLocks noGrp="1"/>
          </p:cNvSpPr>
          <p:nvPr>
            <p:ph type="subTitle" idx="1" hasCustomPrompt="1"/>
          </p:nvPr>
        </p:nvSpPr>
        <p:spPr>
          <a:xfrm>
            <a:off x="-1" y="3504129"/>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p:nvPicPr>
        <p:blipFill>
          <a:blip r:embed="rId2"/>
          <a:stretch>
            <a:fillRect/>
          </a:stretch>
        </p:blipFill>
        <p:spPr>
          <a:xfrm>
            <a:off x="9787467" y="6091768"/>
            <a:ext cx="2404533" cy="766233"/>
          </a:xfrm>
          <a:prstGeom prst="rect">
            <a:avLst/>
          </a:prstGeom>
        </p:spPr>
      </p:pic>
      <p:sp>
        <p:nvSpPr>
          <p:cNvPr id="9" name="Tijdelijke aanduiding voor tekst 8"/>
          <p:cNvSpPr>
            <a:spLocks noGrp="1"/>
          </p:cNvSpPr>
          <p:nvPr>
            <p:ph type="body" sz="quarter" idx="13" hasCustomPrompt="1"/>
          </p:nvPr>
        </p:nvSpPr>
        <p:spPr>
          <a:xfrm>
            <a:off x="1" y="5321301"/>
            <a:ext cx="12191999" cy="768351"/>
          </a:xfrm>
          <a:solidFill>
            <a:srgbClr val="000000">
              <a:alpha val="25098"/>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8889" y="6089650"/>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
        <p:nvSpPr>
          <p:cNvPr id="10" name="Tekstvak 9"/>
          <p:cNvSpPr txBox="1"/>
          <p:nvPr/>
        </p:nvSpPr>
        <p:spPr>
          <a:xfrm>
            <a:off x="-2414990" y="814665"/>
            <a:ext cx="2305879" cy="2143536"/>
          </a:xfrm>
          <a:prstGeom prst="rect">
            <a:avLst/>
          </a:prstGeom>
          <a:solidFill>
            <a:schemeClr val="accent6"/>
          </a:solidFill>
        </p:spPr>
        <p:txBody>
          <a:bodyPr wrap="square" rtlCol="0">
            <a:spAutoFit/>
          </a:bodyPr>
          <a:lstStyle/>
          <a:p>
            <a:r>
              <a:rPr lang="en-US" sz="1333" baseline="0">
                <a:solidFill>
                  <a:schemeClr val="tx1"/>
                </a:solidFill>
              </a:rPr>
              <a:t>Add a background image by </a:t>
            </a:r>
          </a:p>
          <a:p>
            <a:endParaRPr lang="en-US" sz="1333" baseline="0">
              <a:solidFill>
                <a:schemeClr val="tx1"/>
              </a:solidFill>
            </a:endParaRPr>
          </a:p>
          <a:p>
            <a:pPr marL="114297" lvl="0" indent="-114297">
              <a:buFont typeface="Arial" panose="020B0604020202020204" pitchFamily="34" charset="0"/>
              <a:buChar char="•"/>
            </a:pPr>
            <a:r>
              <a:rPr lang="en-US" sz="1333" baseline="0">
                <a:solidFill>
                  <a:schemeClr val="tx1"/>
                </a:solidFill>
              </a:rPr>
              <a:t>Right-click -&gt; ‘Format background...',</a:t>
            </a:r>
          </a:p>
          <a:p>
            <a:pPr marL="228594" lvl="0" indent="-228594">
              <a:buFont typeface="Arial" panose="020B0604020202020204" pitchFamily="34" charset="0"/>
              <a:buChar char="•"/>
            </a:pPr>
            <a:endParaRPr lang="en-US" sz="1333" baseline="0">
              <a:solidFill>
                <a:schemeClr val="tx1"/>
              </a:solidFill>
            </a:endParaRPr>
          </a:p>
          <a:p>
            <a:pPr marL="114297" indent="-114297">
              <a:buFont typeface="Arial" panose="020B0604020202020204" pitchFamily="34" charset="0"/>
              <a:buChar char="•"/>
            </a:pPr>
            <a:r>
              <a:rPr lang="en-US" sz="1333" baseline="0">
                <a:solidFill>
                  <a:schemeClr val="tx1"/>
                </a:solidFill>
              </a:rPr>
              <a:t>Choose ‘Fill by image’ or ‘</a:t>
            </a:r>
            <a:r>
              <a:rPr lang="en-US" sz="1333" baseline="0" err="1">
                <a:solidFill>
                  <a:schemeClr val="tx1"/>
                </a:solidFill>
              </a:rPr>
              <a:t>Bitmappattern</a:t>
            </a:r>
            <a:r>
              <a:rPr lang="en-US" sz="1333" baseline="0">
                <a:solidFill>
                  <a:schemeClr val="tx1"/>
                </a:solidFill>
              </a:rPr>
              <a:t>’,</a:t>
            </a:r>
          </a:p>
          <a:p>
            <a:pPr marL="228594" indent="-228594">
              <a:buFont typeface="Arial" panose="020B0604020202020204" pitchFamily="34" charset="0"/>
              <a:buChar char="•"/>
            </a:pPr>
            <a:endParaRPr lang="en-US" sz="1333" baseline="0">
              <a:solidFill>
                <a:schemeClr val="tx1"/>
              </a:solidFill>
            </a:endParaRPr>
          </a:p>
          <a:p>
            <a:pPr marL="114297" indent="-114297">
              <a:buFont typeface="Arial" panose="020B0604020202020204" pitchFamily="34" charset="0"/>
              <a:buChar char="•"/>
            </a:pPr>
            <a:r>
              <a:rPr lang="en-US" sz="1333" baseline="0">
                <a:solidFill>
                  <a:schemeClr val="tx1"/>
                </a:solidFill>
              </a:rPr>
              <a:t>Click the ‘File...’-button to browse for an image.</a:t>
            </a:r>
          </a:p>
        </p:txBody>
      </p:sp>
    </p:spTree>
    <p:extLst>
      <p:ext uri="{BB962C8B-B14F-4D97-AF65-F5344CB8AC3E}">
        <p14:creationId xmlns:p14="http://schemas.microsoft.com/office/powerpoint/2010/main" val="2387593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Title at the bottom">
    <p:spTree>
      <p:nvGrpSpPr>
        <p:cNvPr id="1" name=""/>
        <p:cNvGrpSpPr/>
        <p:nvPr/>
      </p:nvGrpSpPr>
      <p:grpSpPr>
        <a:xfrm>
          <a:off x="0" y="0"/>
          <a:ext cx="0" cy="0"/>
          <a:chOff x="0" y="0"/>
          <a:chExt cx="0" cy="0"/>
        </a:xfrm>
      </p:grpSpPr>
      <p:sp>
        <p:nvSpPr>
          <p:cNvPr id="8" name="Black75"/>
          <p:cNvSpPr/>
          <p:nvPr/>
        </p:nvSpPr>
        <p:spPr>
          <a:xfrm>
            <a:off x="0" y="388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1" y="3886732"/>
            <a:ext cx="12191999" cy="1056000"/>
          </a:xfrm>
          <a:solidFill>
            <a:schemeClr val="tx2">
              <a:alpha val="50000"/>
            </a:schemeClr>
          </a:solidFill>
        </p:spPr>
        <p:txBody>
          <a:bodyPr lIns="756000" rIns="1962000" anchor="ctr"/>
          <a:lstStyle>
            <a:lvl1pPr algn="l">
              <a:lnSpc>
                <a:spcPts val="3067"/>
              </a:lnSpc>
              <a:defRPr sz="2933">
                <a:solidFill>
                  <a:schemeClr val="bg1"/>
                </a:solidFill>
              </a:defRPr>
            </a:lvl1pPr>
          </a:lstStyle>
          <a:p>
            <a:r>
              <a:rPr lang="en-GB"/>
              <a:t>Example of a title at the bottom</a:t>
            </a:r>
          </a:p>
        </p:txBody>
      </p:sp>
      <p:sp>
        <p:nvSpPr>
          <p:cNvPr id="3" name="Subtitle 2"/>
          <p:cNvSpPr>
            <a:spLocks noGrp="1"/>
          </p:cNvSpPr>
          <p:nvPr>
            <p:ph type="subTitle" idx="1" hasCustomPrompt="1"/>
          </p:nvPr>
        </p:nvSpPr>
        <p:spPr>
          <a:xfrm>
            <a:off x="-1" y="4944788"/>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p:nvPicPr>
        <p:blipFill>
          <a:blip r:embed="rId2"/>
          <a:stretch>
            <a:fillRect/>
          </a:stretch>
        </p:blipFill>
        <p:spPr>
          <a:xfrm>
            <a:off x="9787467" y="6091768"/>
            <a:ext cx="2404533" cy="766233"/>
          </a:xfrm>
          <a:prstGeom prst="rect">
            <a:avLst/>
          </a:prstGeom>
        </p:spPr>
      </p:pic>
      <p:sp>
        <p:nvSpPr>
          <p:cNvPr id="9" name="Tijdelijke aanduiding voor tekst 8"/>
          <p:cNvSpPr>
            <a:spLocks noGrp="1"/>
          </p:cNvSpPr>
          <p:nvPr>
            <p:ph type="body" sz="quarter" idx="13" hasCustomPrompt="1"/>
          </p:nvPr>
        </p:nvSpPr>
        <p:spPr>
          <a:xfrm>
            <a:off x="1" y="5321301"/>
            <a:ext cx="12191999" cy="768351"/>
          </a:xfrm>
          <a:solidFill>
            <a:srgbClr val="000000">
              <a:alpha val="25098"/>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8889" y="6089650"/>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
        <p:nvSpPr>
          <p:cNvPr id="10" name="Tekstvak 9"/>
          <p:cNvSpPr txBox="1"/>
          <p:nvPr/>
        </p:nvSpPr>
        <p:spPr>
          <a:xfrm>
            <a:off x="-2414990" y="814665"/>
            <a:ext cx="2305879" cy="2143536"/>
          </a:xfrm>
          <a:prstGeom prst="rect">
            <a:avLst/>
          </a:prstGeom>
          <a:solidFill>
            <a:schemeClr val="accent6"/>
          </a:solidFill>
        </p:spPr>
        <p:txBody>
          <a:bodyPr wrap="square" rtlCol="0">
            <a:spAutoFit/>
          </a:bodyPr>
          <a:lstStyle/>
          <a:p>
            <a:r>
              <a:rPr lang="en-US" sz="1333" baseline="0">
                <a:solidFill>
                  <a:schemeClr val="tx1"/>
                </a:solidFill>
              </a:rPr>
              <a:t>Add a background image by </a:t>
            </a:r>
          </a:p>
          <a:p>
            <a:endParaRPr lang="en-US" sz="1333" baseline="0">
              <a:solidFill>
                <a:schemeClr val="tx1"/>
              </a:solidFill>
            </a:endParaRPr>
          </a:p>
          <a:p>
            <a:pPr marL="114297" lvl="0" indent="-114297">
              <a:buFont typeface="Arial" panose="020B0604020202020204" pitchFamily="34" charset="0"/>
              <a:buChar char="•"/>
            </a:pPr>
            <a:r>
              <a:rPr lang="en-US" sz="1333" baseline="0">
                <a:solidFill>
                  <a:schemeClr val="tx1"/>
                </a:solidFill>
              </a:rPr>
              <a:t>Right-click -&gt; ‘Format background...',</a:t>
            </a:r>
          </a:p>
          <a:p>
            <a:pPr marL="228594" lvl="0" indent="-228594">
              <a:buFont typeface="Arial" panose="020B0604020202020204" pitchFamily="34" charset="0"/>
              <a:buChar char="•"/>
            </a:pPr>
            <a:endParaRPr lang="en-US" sz="1333" baseline="0">
              <a:solidFill>
                <a:schemeClr val="tx1"/>
              </a:solidFill>
            </a:endParaRPr>
          </a:p>
          <a:p>
            <a:pPr marL="114297" indent="-114297">
              <a:buFont typeface="Arial" panose="020B0604020202020204" pitchFamily="34" charset="0"/>
              <a:buChar char="•"/>
            </a:pPr>
            <a:r>
              <a:rPr lang="en-US" sz="1333" baseline="0">
                <a:solidFill>
                  <a:schemeClr val="tx1"/>
                </a:solidFill>
              </a:rPr>
              <a:t>Choose ‘Fill by image’ or ‘</a:t>
            </a:r>
            <a:r>
              <a:rPr lang="en-US" sz="1333" baseline="0" err="1">
                <a:solidFill>
                  <a:schemeClr val="tx1"/>
                </a:solidFill>
              </a:rPr>
              <a:t>Bitmappattern</a:t>
            </a:r>
            <a:r>
              <a:rPr lang="en-US" sz="1333" baseline="0">
                <a:solidFill>
                  <a:schemeClr val="tx1"/>
                </a:solidFill>
              </a:rPr>
              <a:t>’,</a:t>
            </a:r>
          </a:p>
          <a:p>
            <a:pPr marL="228594" indent="-228594">
              <a:buFont typeface="Arial" panose="020B0604020202020204" pitchFamily="34" charset="0"/>
              <a:buChar char="•"/>
            </a:pPr>
            <a:endParaRPr lang="en-US" sz="1333" baseline="0">
              <a:solidFill>
                <a:schemeClr val="tx1"/>
              </a:solidFill>
            </a:endParaRPr>
          </a:p>
          <a:p>
            <a:pPr marL="114297" indent="-114297">
              <a:buFont typeface="Arial" panose="020B0604020202020204" pitchFamily="34" charset="0"/>
              <a:buChar char="•"/>
            </a:pPr>
            <a:r>
              <a:rPr lang="en-US" sz="1333" baseline="0">
                <a:solidFill>
                  <a:schemeClr val="tx1"/>
                </a:solidFill>
              </a:rPr>
              <a:t>Click the ‘File...’-button to browse for an image.</a:t>
            </a:r>
          </a:p>
        </p:txBody>
      </p:sp>
    </p:spTree>
    <p:extLst>
      <p:ext uri="{BB962C8B-B14F-4D97-AF65-F5344CB8AC3E}">
        <p14:creationId xmlns:p14="http://schemas.microsoft.com/office/powerpoint/2010/main" val="3381707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946E9B55-E0A2-4F2B-9FD9-C25C34989AA0}" type="datetime1">
              <a:rPr lang="en-US" smtClean="0"/>
              <a:t>5/18/2025</a:t>
            </a:fld>
            <a:endParaRPr lang="en-US"/>
          </a:p>
        </p:txBody>
      </p:sp>
      <p:sp>
        <p:nvSpPr>
          <p:cNvPr id="5" name="Footer Placeholder 4"/>
          <p:cNvSpPr>
            <a:spLocks noGrp="1"/>
          </p:cNvSpPr>
          <p:nvPr>
            <p:ph type="ftr" sz="quarter" idx="11"/>
          </p:nvPr>
        </p:nvSpPr>
        <p:spPr/>
        <p:txBody>
          <a:bodyPr/>
          <a:lstStyle/>
          <a:p>
            <a:r>
              <a:rPr lang="en-US"/>
              <a:t>Electromechanics and Power Electronics</a:t>
            </a:r>
          </a:p>
        </p:txBody>
      </p:sp>
      <p:sp>
        <p:nvSpPr>
          <p:cNvPr id="6" name="Slide Number Placeholder 5"/>
          <p:cNvSpPr>
            <a:spLocks noGrp="1"/>
          </p:cNvSpPr>
          <p:nvPr>
            <p:ph type="sldNum" sz="quarter" idx="12"/>
          </p:nvPr>
        </p:nvSpPr>
        <p:spPr/>
        <p:txBody>
          <a:bodyPr/>
          <a:lstStyle/>
          <a:p>
            <a:fld id="{843A212D-E924-49B1-971D-ACEAEB6C7478}" type="slidenum">
              <a:rPr lang="en-US" smtClean="0"/>
              <a:t>‹#›</a:t>
            </a:fld>
            <a:endParaRPr lang="en-US"/>
          </a:p>
        </p:txBody>
      </p:sp>
      <p:sp>
        <p:nvSpPr>
          <p:cNvPr id="7" name="Tekstvak 6"/>
          <p:cNvSpPr txBox="1"/>
          <p:nvPr/>
        </p:nvSpPr>
        <p:spPr>
          <a:xfrm>
            <a:off x="-2425152" y="1743729"/>
            <a:ext cx="2358887" cy="4634211"/>
          </a:xfrm>
          <a:prstGeom prst="rect">
            <a:avLst/>
          </a:prstGeom>
          <a:solidFill>
            <a:schemeClr val="accent6"/>
          </a:solidFill>
        </p:spPr>
        <p:txBody>
          <a:bodyPr wrap="square" rtlCol="0">
            <a:noAutofit/>
          </a:bodyPr>
          <a:lstStyle/>
          <a:p>
            <a:r>
              <a:rPr lang="en-US" sz="1333"/>
              <a:t>Format the text by increasing or decreasing the list level.</a:t>
            </a:r>
          </a:p>
          <a:p>
            <a:endParaRPr lang="en-US" sz="1333"/>
          </a:p>
          <a:p>
            <a:r>
              <a:rPr lang="en-US" sz="1333"/>
              <a:t>Place the cursor in the text and use these </a:t>
            </a:r>
          </a:p>
          <a:p>
            <a:r>
              <a:rPr lang="en-US" sz="1333"/>
              <a:t>2 buttons (@ tab Start/Home - group </a:t>
            </a:r>
            <a:r>
              <a:rPr lang="en-US" sz="1333" err="1"/>
              <a:t>Alinea</a:t>
            </a:r>
            <a:r>
              <a:rPr lang="en-US" sz="1333"/>
              <a:t>/Paragraph)</a:t>
            </a:r>
          </a:p>
          <a:p>
            <a:endParaRPr lang="en-US" sz="1333"/>
          </a:p>
          <a:p>
            <a:endParaRPr lang="en-US" sz="1333"/>
          </a:p>
          <a:p>
            <a:endParaRPr lang="en-US" sz="1333"/>
          </a:p>
          <a:p>
            <a:endParaRPr lang="en-US" sz="1333"/>
          </a:p>
          <a:p>
            <a:endParaRPr lang="en-US" sz="1333"/>
          </a:p>
          <a:p>
            <a:endParaRPr lang="en-US" sz="1333"/>
          </a:p>
          <a:p>
            <a:endParaRPr lang="en-US" sz="1333"/>
          </a:p>
          <a:p>
            <a:r>
              <a:rPr lang="en-US" sz="1333"/>
              <a:t>1 = </a:t>
            </a:r>
            <a:r>
              <a:rPr lang="en-US" sz="2400"/>
              <a:t>19.5pt</a:t>
            </a:r>
            <a:r>
              <a:rPr lang="en-US" sz="2400" baseline="0"/>
              <a:t> text</a:t>
            </a:r>
            <a:endParaRPr lang="en-US" sz="2400"/>
          </a:p>
          <a:p>
            <a:r>
              <a:rPr lang="en-US" sz="1333"/>
              <a:t>2 = </a:t>
            </a:r>
            <a:r>
              <a:rPr lang="en-US" sz="2200"/>
              <a:t>16.5pt</a:t>
            </a:r>
            <a:r>
              <a:rPr lang="en-US" sz="2200" baseline="0"/>
              <a:t> text</a:t>
            </a:r>
            <a:endParaRPr lang="en-US" sz="2200"/>
          </a:p>
          <a:p>
            <a:r>
              <a:rPr lang="en-US" sz="1333"/>
              <a:t>3 = </a:t>
            </a:r>
            <a:r>
              <a:rPr lang="en-US" sz="2200"/>
              <a:t>• text</a:t>
            </a:r>
          </a:p>
          <a:p>
            <a:r>
              <a:rPr lang="en-US" sz="1333"/>
              <a:t>4 =      </a:t>
            </a:r>
            <a:r>
              <a:rPr lang="en-US" sz="2200"/>
              <a:t>• text</a:t>
            </a:r>
          </a:p>
          <a:p>
            <a:r>
              <a:rPr lang="en-US" sz="1333"/>
              <a:t>5 =           </a:t>
            </a:r>
            <a:r>
              <a:rPr lang="en-US" sz="2200"/>
              <a:t>• text</a:t>
            </a:r>
            <a:endParaRPr lang="en-US" sz="2200" b="1" baseline="0"/>
          </a:p>
        </p:txBody>
      </p:sp>
      <p:pic>
        <p:nvPicPr>
          <p:cNvPr id="8" name="Afbeelding 7"/>
          <p:cNvPicPr>
            <a:picLocks noChangeAspect="1"/>
          </p:cNvPicPr>
          <p:nvPr/>
        </p:nvPicPr>
        <p:blipFill>
          <a:blip r:embed="rId2"/>
          <a:stretch>
            <a:fillRect/>
          </a:stretch>
        </p:blipFill>
        <p:spPr>
          <a:xfrm>
            <a:off x="-2306159" y="3323167"/>
            <a:ext cx="1714500" cy="1219200"/>
          </a:xfrm>
          <a:prstGeom prst="rect">
            <a:avLst/>
          </a:prstGeom>
        </p:spPr>
      </p:pic>
    </p:spTree>
    <p:extLst>
      <p:ext uri="{BB962C8B-B14F-4D97-AF65-F5344CB8AC3E}">
        <p14:creationId xmlns:p14="http://schemas.microsoft.com/office/powerpoint/2010/main" val="195994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781058"/>
            <a:ext cx="4794251"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4"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Content Placeholder 3"/>
          <p:cNvSpPr>
            <a:spLocks noGrp="1"/>
          </p:cNvSpPr>
          <p:nvPr>
            <p:ph sz="half" idx="2" hasCustomPrompt="1"/>
          </p:nvPr>
        </p:nvSpPr>
        <p:spPr>
          <a:xfrm>
            <a:off x="6298141" y="1728001"/>
            <a:ext cx="4794251" cy="3910801"/>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BDC56B8A-571A-40F5-B2C6-8BB4AD53BCFD}" type="datetime1">
              <a:rPr lang="en-US" smtClean="0"/>
              <a:t>5/18/2025</a:t>
            </a:fld>
            <a:endParaRPr lang="en-US"/>
          </a:p>
        </p:txBody>
      </p:sp>
      <p:sp>
        <p:nvSpPr>
          <p:cNvPr id="6" name="Footer Placeholder 5"/>
          <p:cNvSpPr>
            <a:spLocks noGrp="1"/>
          </p:cNvSpPr>
          <p:nvPr>
            <p:ph type="ftr" sz="quarter" idx="11"/>
          </p:nvPr>
        </p:nvSpPr>
        <p:spPr/>
        <p:txBody>
          <a:bodyPr/>
          <a:lstStyle/>
          <a:p>
            <a:r>
              <a:rPr lang="en-US"/>
              <a:t>Electromechanics and Power Electronics</a:t>
            </a:r>
          </a:p>
        </p:txBody>
      </p:sp>
      <p:sp>
        <p:nvSpPr>
          <p:cNvPr id="7" name="Slide Number Placeholder 6"/>
          <p:cNvSpPr>
            <a:spLocks noGrp="1"/>
          </p:cNvSpPr>
          <p:nvPr>
            <p:ph type="sldNum" sz="quarter" idx="12"/>
          </p:nvPr>
        </p:nvSpPr>
        <p:spPr/>
        <p:txBody>
          <a:bodyPr/>
          <a:lstStyle/>
          <a:p>
            <a:fld id="{843A212D-E924-49B1-971D-ACEAEB6C7478}" type="slidenum">
              <a:rPr lang="en-US" smtClean="0"/>
              <a:t>‹#›</a:t>
            </a:fld>
            <a:endParaRPr lang="en-US"/>
          </a:p>
        </p:txBody>
      </p:sp>
      <p:sp>
        <p:nvSpPr>
          <p:cNvPr id="9" name="Text Placeholder 2"/>
          <p:cNvSpPr>
            <a:spLocks noGrp="1"/>
          </p:cNvSpPr>
          <p:nvPr>
            <p:ph type="body" idx="13" hasCustomPrompt="1"/>
          </p:nvPr>
        </p:nvSpPr>
        <p:spPr>
          <a:xfrm>
            <a:off x="6286501" y="782400"/>
            <a:ext cx="4805892" cy="976317"/>
          </a:xfrm>
        </p:spPr>
        <p:txBody>
          <a:bodyPr anchor="t"/>
          <a:lstStyle>
            <a:lvl1pPr marL="0" indent="0">
              <a:buNone/>
              <a:defRPr lang="nl-NL" sz="2600" b="0" kern="1200" baseline="0" dirty="0" smtClean="0">
                <a:solidFill>
                  <a:schemeClr val="tx1"/>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enter text</a:t>
            </a:r>
          </a:p>
        </p:txBody>
      </p:sp>
      <p:sp>
        <p:nvSpPr>
          <p:cNvPr id="12" name="Tekstvak 11"/>
          <p:cNvSpPr txBox="1"/>
          <p:nvPr/>
        </p:nvSpPr>
        <p:spPr>
          <a:xfrm>
            <a:off x="-2425152" y="1743729"/>
            <a:ext cx="2358887" cy="4634211"/>
          </a:xfrm>
          <a:prstGeom prst="rect">
            <a:avLst/>
          </a:prstGeom>
          <a:solidFill>
            <a:schemeClr val="accent6"/>
          </a:solidFill>
        </p:spPr>
        <p:txBody>
          <a:bodyPr wrap="square" rtlCol="0">
            <a:noAutofit/>
          </a:bodyPr>
          <a:lstStyle/>
          <a:p>
            <a:r>
              <a:rPr lang="en-US" sz="1333"/>
              <a:t>Format the text by increasing or decreasing the list level.</a:t>
            </a:r>
          </a:p>
          <a:p>
            <a:endParaRPr lang="en-US" sz="1333"/>
          </a:p>
          <a:p>
            <a:r>
              <a:rPr lang="en-US" sz="1333"/>
              <a:t>Place the cursor in the text and use these </a:t>
            </a:r>
          </a:p>
          <a:p>
            <a:r>
              <a:rPr lang="en-US" sz="1333"/>
              <a:t>2 buttons (@ tab Start/Home - group </a:t>
            </a:r>
            <a:r>
              <a:rPr lang="en-US" sz="1333" err="1"/>
              <a:t>Alinea</a:t>
            </a:r>
            <a:r>
              <a:rPr lang="en-US" sz="1333"/>
              <a:t>/Paragraph)</a:t>
            </a:r>
          </a:p>
          <a:p>
            <a:endParaRPr lang="en-US" sz="1333"/>
          </a:p>
          <a:p>
            <a:endParaRPr lang="en-US" sz="1333"/>
          </a:p>
          <a:p>
            <a:endParaRPr lang="en-US" sz="1333"/>
          </a:p>
          <a:p>
            <a:endParaRPr lang="en-US" sz="1333"/>
          </a:p>
          <a:p>
            <a:endParaRPr lang="en-US" sz="1333"/>
          </a:p>
          <a:p>
            <a:endParaRPr lang="en-US" sz="1333"/>
          </a:p>
          <a:p>
            <a:endParaRPr lang="en-US" sz="1333"/>
          </a:p>
          <a:p>
            <a:r>
              <a:rPr lang="en-US" sz="1333"/>
              <a:t>1 = </a:t>
            </a:r>
            <a:r>
              <a:rPr lang="en-US" sz="2400"/>
              <a:t>19.5pt</a:t>
            </a:r>
            <a:r>
              <a:rPr lang="en-US" sz="2400" baseline="0"/>
              <a:t> text</a:t>
            </a:r>
            <a:endParaRPr lang="en-US" sz="2400"/>
          </a:p>
          <a:p>
            <a:r>
              <a:rPr lang="en-US" sz="1333"/>
              <a:t>2 = </a:t>
            </a:r>
            <a:r>
              <a:rPr lang="en-US" sz="2200"/>
              <a:t>16.5pt</a:t>
            </a:r>
            <a:r>
              <a:rPr lang="en-US" sz="2200" baseline="0"/>
              <a:t> text</a:t>
            </a:r>
            <a:endParaRPr lang="en-US" sz="2200"/>
          </a:p>
          <a:p>
            <a:r>
              <a:rPr lang="en-US" sz="1333"/>
              <a:t>3 = </a:t>
            </a:r>
            <a:r>
              <a:rPr lang="en-US" sz="2200"/>
              <a:t>• text</a:t>
            </a:r>
          </a:p>
          <a:p>
            <a:r>
              <a:rPr lang="en-US" sz="1333"/>
              <a:t>4 =      </a:t>
            </a:r>
            <a:r>
              <a:rPr lang="en-US" sz="2200"/>
              <a:t>• text</a:t>
            </a:r>
          </a:p>
          <a:p>
            <a:r>
              <a:rPr lang="en-US" sz="1333"/>
              <a:t>5 =           </a:t>
            </a:r>
            <a:r>
              <a:rPr lang="en-US" sz="2200"/>
              <a:t>• text</a:t>
            </a:r>
            <a:endParaRPr lang="en-US" sz="2200" b="1" baseline="0"/>
          </a:p>
        </p:txBody>
      </p:sp>
      <p:pic>
        <p:nvPicPr>
          <p:cNvPr id="13" name="Afbeelding 12"/>
          <p:cNvPicPr>
            <a:picLocks noChangeAspect="1"/>
          </p:cNvPicPr>
          <p:nvPr/>
        </p:nvPicPr>
        <p:blipFill>
          <a:blip r:embed="rId2"/>
          <a:stretch>
            <a:fillRect/>
          </a:stretch>
        </p:blipFill>
        <p:spPr>
          <a:xfrm>
            <a:off x="-2306159" y="3323167"/>
            <a:ext cx="1714500" cy="1219200"/>
          </a:xfrm>
          <a:prstGeom prst="rect">
            <a:avLst/>
          </a:prstGeom>
        </p:spPr>
      </p:pic>
    </p:spTree>
    <p:extLst>
      <p:ext uri="{BB962C8B-B14F-4D97-AF65-F5344CB8AC3E}">
        <p14:creationId xmlns:p14="http://schemas.microsoft.com/office/powerpoint/2010/main" val="3746403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0" y="782400"/>
            <a:ext cx="4800000"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4"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A0BF914F-9C4B-4B44-BDE6-F6E880B295A5}" type="datetime1">
              <a:rPr lang="en-US" smtClean="0"/>
              <a:t>5/18/2025</a:t>
            </a:fld>
            <a:endParaRPr lang="en-US"/>
          </a:p>
        </p:txBody>
      </p:sp>
      <p:sp>
        <p:nvSpPr>
          <p:cNvPr id="6" name="Footer Placeholder 5"/>
          <p:cNvSpPr>
            <a:spLocks noGrp="1"/>
          </p:cNvSpPr>
          <p:nvPr>
            <p:ph type="ftr" sz="quarter" idx="11"/>
          </p:nvPr>
        </p:nvSpPr>
        <p:spPr/>
        <p:txBody>
          <a:bodyPr/>
          <a:lstStyle/>
          <a:p>
            <a:r>
              <a:rPr lang="en-US"/>
              <a:t>Electromechanics and Power Electronics</a:t>
            </a:r>
          </a:p>
        </p:txBody>
      </p:sp>
      <p:sp>
        <p:nvSpPr>
          <p:cNvPr id="7" name="Slide Number Placeholder 6"/>
          <p:cNvSpPr>
            <a:spLocks noGrp="1"/>
          </p:cNvSpPr>
          <p:nvPr>
            <p:ph type="sldNum" sz="quarter" idx="12"/>
          </p:nvPr>
        </p:nvSpPr>
        <p:spPr/>
        <p:txBody>
          <a:bodyPr/>
          <a:lstStyle/>
          <a:p>
            <a:fld id="{843A212D-E924-49B1-971D-ACEAEB6C7478}" type="slidenum">
              <a:rPr lang="en-US" smtClean="0"/>
              <a:t>‹#›</a:t>
            </a:fld>
            <a:endParaRPr lang="en-US"/>
          </a:p>
        </p:txBody>
      </p:sp>
      <p:sp>
        <p:nvSpPr>
          <p:cNvPr id="10" name="Tijdelijke aanduiding voor afbeelding 9"/>
          <p:cNvSpPr>
            <a:spLocks noGrp="1"/>
          </p:cNvSpPr>
          <p:nvPr>
            <p:ph type="pic" sz="quarter" idx="13" hasCustomPrompt="1"/>
          </p:nvPr>
        </p:nvSpPr>
        <p:spPr>
          <a:xfrm>
            <a:off x="6286501" y="0"/>
            <a:ext cx="5905500" cy="6089651"/>
          </a:xfrm>
        </p:spPr>
        <p:txBody>
          <a:bodyPr/>
          <a:lstStyle>
            <a:lvl1pPr>
              <a:defRPr/>
            </a:lvl1pPr>
          </a:lstStyle>
          <a:p>
            <a:r>
              <a:rPr lang="en-GB"/>
              <a:t>Click to insert image</a:t>
            </a:r>
          </a:p>
        </p:txBody>
      </p:sp>
      <p:sp>
        <p:nvSpPr>
          <p:cNvPr id="11" name="Tekstvak 10"/>
          <p:cNvSpPr txBox="1"/>
          <p:nvPr/>
        </p:nvSpPr>
        <p:spPr>
          <a:xfrm>
            <a:off x="-2425152" y="1743729"/>
            <a:ext cx="2358887" cy="4634211"/>
          </a:xfrm>
          <a:prstGeom prst="rect">
            <a:avLst/>
          </a:prstGeom>
          <a:solidFill>
            <a:schemeClr val="accent6"/>
          </a:solidFill>
        </p:spPr>
        <p:txBody>
          <a:bodyPr wrap="square" rtlCol="0">
            <a:noAutofit/>
          </a:bodyPr>
          <a:lstStyle/>
          <a:p>
            <a:r>
              <a:rPr lang="en-US" sz="1333"/>
              <a:t>Format the text by increasing or decreasing the list level.</a:t>
            </a:r>
          </a:p>
          <a:p>
            <a:endParaRPr lang="en-US" sz="1333"/>
          </a:p>
          <a:p>
            <a:r>
              <a:rPr lang="en-US" sz="1333"/>
              <a:t>Place the cursor in the text and use these </a:t>
            </a:r>
          </a:p>
          <a:p>
            <a:r>
              <a:rPr lang="en-US" sz="1333"/>
              <a:t>2 buttons (@ tab Start/Home - group </a:t>
            </a:r>
            <a:r>
              <a:rPr lang="en-US" sz="1333" err="1"/>
              <a:t>Alinea</a:t>
            </a:r>
            <a:r>
              <a:rPr lang="en-US" sz="1333"/>
              <a:t>/Paragraph)</a:t>
            </a:r>
          </a:p>
          <a:p>
            <a:endParaRPr lang="en-US" sz="1333"/>
          </a:p>
          <a:p>
            <a:endParaRPr lang="en-US" sz="1333"/>
          </a:p>
          <a:p>
            <a:endParaRPr lang="en-US" sz="1333"/>
          </a:p>
          <a:p>
            <a:endParaRPr lang="en-US" sz="1333"/>
          </a:p>
          <a:p>
            <a:endParaRPr lang="en-US" sz="1333"/>
          </a:p>
          <a:p>
            <a:endParaRPr lang="en-US" sz="1333"/>
          </a:p>
          <a:p>
            <a:endParaRPr lang="en-US" sz="1333"/>
          </a:p>
          <a:p>
            <a:r>
              <a:rPr lang="en-US" sz="1333"/>
              <a:t>1 = </a:t>
            </a:r>
            <a:r>
              <a:rPr lang="en-US" sz="2400"/>
              <a:t>19.5pt</a:t>
            </a:r>
            <a:r>
              <a:rPr lang="en-US" sz="2400" baseline="0"/>
              <a:t> text</a:t>
            </a:r>
            <a:endParaRPr lang="en-US" sz="2400"/>
          </a:p>
          <a:p>
            <a:r>
              <a:rPr lang="en-US" sz="1333"/>
              <a:t>2 = </a:t>
            </a:r>
            <a:r>
              <a:rPr lang="en-US" sz="2200"/>
              <a:t>16.5pt</a:t>
            </a:r>
            <a:r>
              <a:rPr lang="en-US" sz="2200" baseline="0"/>
              <a:t> text</a:t>
            </a:r>
            <a:endParaRPr lang="en-US" sz="2200"/>
          </a:p>
          <a:p>
            <a:r>
              <a:rPr lang="en-US" sz="1333"/>
              <a:t>3 = </a:t>
            </a:r>
            <a:r>
              <a:rPr lang="en-US" sz="2200"/>
              <a:t>• text</a:t>
            </a:r>
          </a:p>
          <a:p>
            <a:r>
              <a:rPr lang="en-US" sz="1333"/>
              <a:t>4 =      </a:t>
            </a:r>
            <a:r>
              <a:rPr lang="en-US" sz="2200"/>
              <a:t>• text</a:t>
            </a:r>
          </a:p>
          <a:p>
            <a:r>
              <a:rPr lang="en-US" sz="1333"/>
              <a:t>5 =           </a:t>
            </a:r>
            <a:r>
              <a:rPr lang="en-US" sz="2200"/>
              <a:t>• text</a:t>
            </a:r>
            <a:endParaRPr lang="en-US" sz="2200" b="1" baseline="0"/>
          </a:p>
        </p:txBody>
      </p:sp>
      <p:pic>
        <p:nvPicPr>
          <p:cNvPr id="12" name="Afbeelding 11"/>
          <p:cNvPicPr>
            <a:picLocks noChangeAspect="1"/>
          </p:cNvPicPr>
          <p:nvPr/>
        </p:nvPicPr>
        <p:blipFill>
          <a:blip r:embed="rId2"/>
          <a:stretch>
            <a:fillRect/>
          </a:stretch>
        </p:blipFill>
        <p:spPr>
          <a:xfrm>
            <a:off x="-2306159" y="3323167"/>
            <a:ext cx="1714500" cy="1219200"/>
          </a:xfrm>
          <a:prstGeom prst="rect">
            <a:avLst/>
          </a:prstGeom>
        </p:spPr>
      </p:pic>
    </p:spTree>
    <p:extLst>
      <p:ext uri="{BB962C8B-B14F-4D97-AF65-F5344CB8AC3E}">
        <p14:creationId xmlns:p14="http://schemas.microsoft.com/office/powerpoint/2010/main" val="138040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0" y="782400"/>
            <a:ext cx="6546851"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4" y="1727201"/>
            <a:ext cx="65510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fld id="{A1089CEE-540B-410C-8A83-E194613A30A4}" type="datetime1">
              <a:rPr lang="en-US" smtClean="0"/>
              <a:t>5/18/2025</a:t>
            </a:fld>
            <a:endParaRPr lang="en-US"/>
          </a:p>
        </p:txBody>
      </p:sp>
      <p:sp>
        <p:nvSpPr>
          <p:cNvPr id="6" name="Footer Placeholder 5"/>
          <p:cNvSpPr>
            <a:spLocks noGrp="1"/>
          </p:cNvSpPr>
          <p:nvPr>
            <p:ph type="ftr" sz="quarter" idx="11"/>
          </p:nvPr>
        </p:nvSpPr>
        <p:spPr/>
        <p:txBody>
          <a:bodyPr/>
          <a:lstStyle/>
          <a:p>
            <a:r>
              <a:rPr lang="en-US"/>
              <a:t>Electromechanics and Power Electronics</a:t>
            </a:r>
          </a:p>
        </p:txBody>
      </p:sp>
      <p:sp>
        <p:nvSpPr>
          <p:cNvPr id="7" name="Slide Number Placeholder 6"/>
          <p:cNvSpPr>
            <a:spLocks noGrp="1"/>
          </p:cNvSpPr>
          <p:nvPr>
            <p:ph type="sldNum" sz="quarter" idx="12"/>
          </p:nvPr>
        </p:nvSpPr>
        <p:spPr/>
        <p:txBody>
          <a:bodyPr/>
          <a:lstStyle/>
          <a:p>
            <a:fld id="{843A212D-E924-49B1-971D-ACEAEB6C7478}" type="slidenum">
              <a:rPr lang="en-US" smtClean="0"/>
              <a:t>‹#›</a:t>
            </a:fld>
            <a:endParaRPr lang="en-US"/>
          </a:p>
        </p:txBody>
      </p:sp>
      <p:sp>
        <p:nvSpPr>
          <p:cNvPr id="10" name="Tijdelijke aanduiding voor afbeelding 9"/>
          <p:cNvSpPr>
            <a:spLocks noGrp="1"/>
          </p:cNvSpPr>
          <p:nvPr>
            <p:ph type="pic" sz="quarter" idx="13" hasCustomPrompt="1"/>
          </p:nvPr>
        </p:nvSpPr>
        <p:spPr>
          <a:xfrm>
            <a:off x="8062384" y="0"/>
            <a:ext cx="4129616" cy="6089651"/>
          </a:xfrm>
        </p:spPr>
        <p:txBody>
          <a:bodyPr/>
          <a:lstStyle>
            <a:lvl1pPr>
              <a:defRPr/>
            </a:lvl1pPr>
          </a:lstStyle>
          <a:p>
            <a:r>
              <a:rPr lang="en-GB"/>
              <a:t>Click to insert image</a:t>
            </a:r>
          </a:p>
        </p:txBody>
      </p:sp>
      <p:sp>
        <p:nvSpPr>
          <p:cNvPr id="11" name="Tekstvak 10"/>
          <p:cNvSpPr txBox="1"/>
          <p:nvPr/>
        </p:nvSpPr>
        <p:spPr>
          <a:xfrm>
            <a:off x="-2425152" y="1743729"/>
            <a:ext cx="2358887" cy="4634211"/>
          </a:xfrm>
          <a:prstGeom prst="rect">
            <a:avLst/>
          </a:prstGeom>
          <a:solidFill>
            <a:schemeClr val="accent6"/>
          </a:solidFill>
        </p:spPr>
        <p:txBody>
          <a:bodyPr wrap="square" rtlCol="0">
            <a:noAutofit/>
          </a:bodyPr>
          <a:lstStyle/>
          <a:p>
            <a:r>
              <a:rPr lang="en-US" sz="1333"/>
              <a:t>Format the text by increasing or decreasing the list level.</a:t>
            </a:r>
          </a:p>
          <a:p>
            <a:endParaRPr lang="en-US" sz="1333"/>
          </a:p>
          <a:p>
            <a:r>
              <a:rPr lang="en-US" sz="1333"/>
              <a:t>Place the cursor in the text and use these </a:t>
            </a:r>
          </a:p>
          <a:p>
            <a:r>
              <a:rPr lang="en-US" sz="1333"/>
              <a:t>2 buttons (@ tab Start/Home - group </a:t>
            </a:r>
            <a:r>
              <a:rPr lang="en-US" sz="1333" err="1"/>
              <a:t>Alinea</a:t>
            </a:r>
            <a:r>
              <a:rPr lang="en-US" sz="1333"/>
              <a:t>/Paragraph)</a:t>
            </a:r>
          </a:p>
          <a:p>
            <a:endParaRPr lang="en-US" sz="1333"/>
          </a:p>
          <a:p>
            <a:endParaRPr lang="en-US" sz="1333"/>
          </a:p>
          <a:p>
            <a:endParaRPr lang="en-US" sz="1333"/>
          </a:p>
          <a:p>
            <a:endParaRPr lang="en-US" sz="1333"/>
          </a:p>
          <a:p>
            <a:endParaRPr lang="en-US" sz="1333"/>
          </a:p>
          <a:p>
            <a:endParaRPr lang="en-US" sz="1333"/>
          </a:p>
          <a:p>
            <a:endParaRPr lang="en-US" sz="1333"/>
          </a:p>
          <a:p>
            <a:r>
              <a:rPr lang="en-US" sz="1333"/>
              <a:t>1 = </a:t>
            </a:r>
            <a:r>
              <a:rPr lang="en-US" sz="2400"/>
              <a:t>19.5pt</a:t>
            </a:r>
            <a:r>
              <a:rPr lang="en-US" sz="2400" baseline="0"/>
              <a:t> text</a:t>
            </a:r>
            <a:endParaRPr lang="en-US" sz="2400"/>
          </a:p>
          <a:p>
            <a:r>
              <a:rPr lang="en-US" sz="1333"/>
              <a:t>2 = </a:t>
            </a:r>
            <a:r>
              <a:rPr lang="en-US" sz="2200"/>
              <a:t>16.5pt</a:t>
            </a:r>
            <a:r>
              <a:rPr lang="en-US" sz="2200" baseline="0"/>
              <a:t> text</a:t>
            </a:r>
            <a:endParaRPr lang="en-US" sz="2200"/>
          </a:p>
          <a:p>
            <a:r>
              <a:rPr lang="en-US" sz="1333"/>
              <a:t>3 = </a:t>
            </a:r>
            <a:r>
              <a:rPr lang="en-US" sz="2200"/>
              <a:t>• text</a:t>
            </a:r>
          </a:p>
          <a:p>
            <a:r>
              <a:rPr lang="en-US" sz="1333"/>
              <a:t>4 =      </a:t>
            </a:r>
            <a:r>
              <a:rPr lang="en-US" sz="2200"/>
              <a:t>• text</a:t>
            </a:r>
          </a:p>
          <a:p>
            <a:r>
              <a:rPr lang="en-US" sz="1333"/>
              <a:t>5 =           </a:t>
            </a:r>
            <a:r>
              <a:rPr lang="en-US" sz="2200"/>
              <a:t>• text</a:t>
            </a:r>
            <a:endParaRPr lang="en-US" sz="2200" b="1" baseline="0"/>
          </a:p>
        </p:txBody>
      </p:sp>
      <p:pic>
        <p:nvPicPr>
          <p:cNvPr id="12" name="Afbeelding 11"/>
          <p:cNvPicPr>
            <a:picLocks noChangeAspect="1"/>
          </p:cNvPicPr>
          <p:nvPr/>
        </p:nvPicPr>
        <p:blipFill>
          <a:blip r:embed="rId2"/>
          <a:stretch>
            <a:fillRect/>
          </a:stretch>
        </p:blipFill>
        <p:spPr>
          <a:xfrm>
            <a:off x="-2306159" y="3323167"/>
            <a:ext cx="1714500" cy="1219200"/>
          </a:xfrm>
          <a:prstGeom prst="rect">
            <a:avLst/>
          </a:prstGeom>
        </p:spPr>
      </p:pic>
    </p:spTree>
    <p:extLst>
      <p:ext uri="{BB962C8B-B14F-4D97-AF65-F5344CB8AC3E}">
        <p14:creationId xmlns:p14="http://schemas.microsoft.com/office/powerpoint/2010/main" val="1021819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a:t>This is an example of a 27 </a:t>
            </a:r>
            <a:r>
              <a:rPr lang="en-GB" err="1"/>
              <a:t>pt</a:t>
            </a:r>
            <a:r>
              <a:rPr lang="en-GB"/>
              <a:t> headline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B2A51F0C-1F43-4CC2-807D-8E4211AF7EE5}" type="datetime1">
              <a:rPr lang="en-US" smtClean="0"/>
              <a:t>5/18/2025</a:t>
            </a:fld>
            <a:endParaRPr lang="en-US"/>
          </a:p>
        </p:txBody>
      </p:sp>
      <p:sp>
        <p:nvSpPr>
          <p:cNvPr id="5" name="Footer Placeholder 4"/>
          <p:cNvSpPr>
            <a:spLocks noGrp="1"/>
          </p:cNvSpPr>
          <p:nvPr>
            <p:ph type="ftr" sz="quarter" idx="11"/>
          </p:nvPr>
        </p:nvSpPr>
        <p:spPr/>
        <p:txBody>
          <a:bodyPr/>
          <a:lstStyle/>
          <a:p>
            <a:r>
              <a:rPr lang="en-US"/>
              <a:t>Electromechanics and Power Electronics</a:t>
            </a:r>
          </a:p>
        </p:txBody>
      </p:sp>
      <p:sp>
        <p:nvSpPr>
          <p:cNvPr id="6" name="Slide Number Placeholder 5"/>
          <p:cNvSpPr>
            <a:spLocks noGrp="1"/>
          </p:cNvSpPr>
          <p:nvPr>
            <p:ph type="sldNum" sz="quarter" idx="12"/>
          </p:nvPr>
        </p:nvSpPr>
        <p:spPr/>
        <p:txBody>
          <a:bodyPr/>
          <a:lstStyle/>
          <a:p>
            <a:fld id="{843A212D-E924-49B1-971D-ACEAEB6C7478}" type="slidenum">
              <a:rPr lang="en-US" smtClean="0"/>
              <a:t>‹#›</a:t>
            </a:fld>
            <a:endParaRPr lang="en-US"/>
          </a:p>
        </p:txBody>
      </p:sp>
      <p:sp>
        <p:nvSpPr>
          <p:cNvPr id="10" name="Tijdelijke aanduiding voor inhoud 9"/>
          <p:cNvSpPr>
            <a:spLocks noGrp="1" noChangeAspect="1"/>
          </p:cNvSpPr>
          <p:nvPr>
            <p:ph sz="quarter" idx="13" hasCustomPrompt="1"/>
          </p:nvPr>
        </p:nvSpPr>
        <p:spPr>
          <a:xfrm>
            <a:off x="2518834" y="1439335"/>
            <a:ext cx="7056967" cy="3969600"/>
          </a:xfrm>
        </p:spPr>
        <p:txBody>
          <a:bodyPr/>
          <a:lstStyle>
            <a:lvl1pPr>
              <a:defRPr baseline="0"/>
            </a:lvl1pPr>
          </a:lstStyle>
          <a:p>
            <a:pPr lvl="0"/>
            <a:r>
              <a:rPr lang="en-GB"/>
              <a:t>Click icon to insert 16x9 image or movie</a:t>
            </a:r>
          </a:p>
        </p:txBody>
      </p:sp>
      <p:sp>
        <p:nvSpPr>
          <p:cNvPr id="12" name="Tijdelijke aanduiding voor tekst 11"/>
          <p:cNvSpPr>
            <a:spLocks noGrp="1"/>
          </p:cNvSpPr>
          <p:nvPr>
            <p:ph type="body" sz="quarter" idx="14" hasCustomPrompt="1"/>
          </p:nvPr>
        </p:nvSpPr>
        <p:spPr>
          <a:xfrm>
            <a:off x="2518834" y="5475024"/>
            <a:ext cx="7056967" cy="220133"/>
          </a:xfrm>
        </p:spPr>
        <p:txBody>
          <a:bodyPr/>
          <a:lstStyle>
            <a:lvl1pPr>
              <a:defRPr sz="1467" i="1"/>
            </a:lvl1pPr>
          </a:lstStyle>
          <a:p>
            <a:pPr lvl="0"/>
            <a:r>
              <a:rPr lang="en-GB"/>
              <a:t>Click to insert Caption under image or movie</a:t>
            </a:r>
          </a:p>
        </p:txBody>
      </p:sp>
    </p:spTree>
    <p:extLst>
      <p:ext uri="{BB962C8B-B14F-4D97-AF65-F5344CB8AC3E}">
        <p14:creationId xmlns:p14="http://schemas.microsoft.com/office/powerpoint/2010/main" val="717132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 27pt headline on a slide with three images</a:t>
            </a:r>
            <a:endParaRPr lang="en-GB"/>
          </a:p>
        </p:txBody>
      </p:sp>
      <p:sp>
        <p:nvSpPr>
          <p:cNvPr id="3" name="Content Placeholder 2"/>
          <p:cNvSpPr>
            <a:spLocks noGrp="1"/>
          </p:cNvSpPr>
          <p:nvPr>
            <p:ph idx="1" hasCustomPrompt="1"/>
          </p:nvPr>
        </p:nvSpPr>
        <p:spPr>
          <a:xfrm>
            <a:off x="1011766" y="1742189"/>
            <a:ext cx="2779185" cy="848611"/>
          </a:xfrm>
        </p:spPr>
        <p:txBody>
          <a:bodyPr/>
          <a:lstStyle>
            <a:lvl1pPr>
              <a:defRPr sz="2200"/>
            </a:lvl1pPr>
          </a:lstStyle>
          <a:p>
            <a:pPr lvl="0"/>
            <a:r>
              <a:rPr lang="en-GB"/>
              <a:t>Click to enter text</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A0FD5358-38C5-491F-92F4-115D7FE884E1}" type="datetime1">
              <a:rPr lang="en-US" smtClean="0"/>
              <a:t>5/18/2025</a:t>
            </a:fld>
            <a:endParaRPr lang="en-US"/>
          </a:p>
        </p:txBody>
      </p:sp>
      <p:sp>
        <p:nvSpPr>
          <p:cNvPr id="5" name="Footer Placeholder 4"/>
          <p:cNvSpPr>
            <a:spLocks noGrp="1"/>
          </p:cNvSpPr>
          <p:nvPr>
            <p:ph type="ftr" sz="quarter" idx="11"/>
          </p:nvPr>
        </p:nvSpPr>
        <p:spPr/>
        <p:txBody>
          <a:bodyPr/>
          <a:lstStyle/>
          <a:p>
            <a:r>
              <a:rPr lang="en-US"/>
              <a:t>Electromechanics and Power Electronics</a:t>
            </a:r>
          </a:p>
        </p:txBody>
      </p:sp>
      <p:sp>
        <p:nvSpPr>
          <p:cNvPr id="6" name="Slide Number Placeholder 5"/>
          <p:cNvSpPr>
            <a:spLocks noGrp="1"/>
          </p:cNvSpPr>
          <p:nvPr>
            <p:ph type="sldNum" sz="quarter" idx="12"/>
          </p:nvPr>
        </p:nvSpPr>
        <p:spPr/>
        <p:txBody>
          <a:bodyPr/>
          <a:lstStyle/>
          <a:p>
            <a:fld id="{843A212D-E924-49B1-971D-ACEAEB6C7478}" type="slidenum">
              <a:rPr lang="en-US" smtClean="0"/>
              <a:t>‹#›</a:t>
            </a:fld>
            <a:endParaRPr lang="en-US"/>
          </a:p>
        </p:txBody>
      </p:sp>
      <p:sp>
        <p:nvSpPr>
          <p:cNvPr id="7" name="Content Placeholder 2"/>
          <p:cNvSpPr>
            <a:spLocks noGrp="1"/>
          </p:cNvSpPr>
          <p:nvPr>
            <p:ph idx="13" hasCustomPrompt="1"/>
          </p:nvPr>
        </p:nvSpPr>
        <p:spPr>
          <a:xfrm>
            <a:off x="4654552" y="1736881"/>
            <a:ext cx="2779185" cy="848611"/>
          </a:xfrm>
        </p:spPr>
        <p:txBody>
          <a:bodyPr/>
          <a:lstStyle>
            <a:lvl1pPr>
              <a:defRPr sz="2200"/>
            </a:lvl1pPr>
          </a:lstStyle>
          <a:p>
            <a:pPr lvl="0"/>
            <a:r>
              <a:rPr lang="en-GB"/>
              <a:t>Click to enter text</a:t>
            </a:r>
          </a:p>
        </p:txBody>
      </p:sp>
      <p:sp>
        <p:nvSpPr>
          <p:cNvPr id="8" name="Content Placeholder 2"/>
          <p:cNvSpPr>
            <a:spLocks noGrp="1"/>
          </p:cNvSpPr>
          <p:nvPr>
            <p:ph idx="14" hasCustomPrompt="1"/>
          </p:nvPr>
        </p:nvSpPr>
        <p:spPr>
          <a:xfrm>
            <a:off x="8313886" y="1736881"/>
            <a:ext cx="2779185" cy="848611"/>
          </a:xfrm>
        </p:spPr>
        <p:txBody>
          <a:bodyPr/>
          <a:lstStyle>
            <a:lvl1pPr>
              <a:defRPr sz="2200"/>
            </a:lvl1pPr>
          </a:lstStyle>
          <a:p>
            <a:pPr lvl="0"/>
            <a:r>
              <a:rPr lang="en-GB"/>
              <a:t>Click to enter text</a:t>
            </a:r>
          </a:p>
        </p:txBody>
      </p:sp>
      <p:sp>
        <p:nvSpPr>
          <p:cNvPr id="10" name="Tijdelijke aanduiding voor afbeelding 9"/>
          <p:cNvSpPr>
            <a:spLocks noGrp="1"/>
          </p:cNvSpPr>
          <p:nvPr>
            <p:ph type="pic" sz="quarter" idx="15" hasCustomPrompt="1"/>
          </p:nvPr>
        </p:nvSpPr>
        <p:spPr>
          <a:xfrm>
            <a:off x="1007534" y="2590802"/>
            <a:ext cx="2783417" cy="3500397"/>
          </a:xfrm>
        </p:spPr>
        <p:txBody>
          <a:bodyPr/>
          <a:lstStyle>
            <a:lvl1pPr>
              <a:defRPr baseline="0"/>
            </a:lvl1pPr>
          </a:lstStyle>
          <a:p>
            <a:r>
              <a:rPr lang="en-GB"/>
              <a:t>Click to insert image</a:t>
            </a:r>
          </a:p>
        </p:txBody>
      </p:sp>
      <p:sp>
        <p:nvSpPr>
          <p:cNvPr id="11" name="Tijdelijke aanduiding voor afbeelding 9"/>
          <p:cNvSpPr>
            <a:spLocks noGrp="1"/>
          </p:cNvSpPr>
          <p:nvPr>
            <p:ph type="pic" sz="quarter" idx="16" hasCustomPrompt="1"/>
          </p:nvPr>
        </p:nvSpPr>
        <p:spPr>
          <a:xfrm>
            <a:off x="4650320" y="2590802"/>
            <a:ext cx="2783417" cy="3500397"/>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12" name="Tijdelijke aanduiding voor afbeelding 9"/>
          <p:cNvSpPr>
            <a:spLocks noGrp="1"/>
          </p:cNvSpPr>
          <p:nvPr>
            <p:ph type="pic" sz="quarter" idx="17" hasCustomPrompt="1"/>
          </p:nvPr>
        </p:nvSpPr>
        <p:spPr>
          <a:xfrm>
            <a:off x="8313886" y="2590802"/>
            <a:ext cx="2783417" cy="3500397"/>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1792159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 y="6091200"/>
            <a:ext cx="1485899" cy="763048"/>
          </a:xfrm>
          <a:prstGeom prst="rect">
            <a:avLst/>
          </a:prstGeom>
          <a:solidFill>
            <a:schemeClr val="bg1"/>
          </a:solidFill>
        </p:spPr>
        <p:txBody>
          <a:bodyPr vert="horz" lIns="756000" tIns="0" rIns="0" bIns="0" rtlCol="0" anchor="ctr"/>
          <a:lstStyle>
            <a:lvl1pPr algn="l">
              <a:defRPr sz="1467" b="0">
                <a:solidFill>
                  <a:schemeClr val="tx1"/>
                </a:solidFill>
              </a:defRPr>
            </a:lvl1pPr>
          </a:lstStyle>
          <a:p>
            <a:fld id="{843A212D-E924-49B1-971D-ACEAEB6C7478}" type="slidenum">
              <a:rPr lang="en-US" smtClean="0"/>
              <a:t>‹#›</a:t>
            </a:fld>
            <a:endParaRPr lang="en-US"/>
          </a:p>
        </p:txBody>
      </p:sp>
      <p:sp>
        <p:nvSpPr>
          <p:cNvPr id="2" name="Title Placeholder 1"/>
          <p:cNvSpPr>
            <a:spLocks noGrp="1"/>
          </p:cNvSpPr>
          <p:nvPr>
            <p:ph type="title"/>
          </p:nvPr>
        </p:nvSpPr>
        <p:spPr>
          <a:xfrm>
            <a:off x="1011767" y="691615"/>
            <a:ext cx="10075333" cy="718717"/>
          </a:xfrm>
          <a:prstGeom prst="rect">
            <a:avLst/>
          </a:prstGeom>
        </p:spPr>
        <p:txBody>
          <a:bodyPr vert="horz" lIns="0" tIns="0" rIns="0" bIns="0" rtlCol="0" anchor="t" anchorCtr="0">
            <a:noAutofit/>
          </a:bodyPr>
          <a:lstStyle/>
          <a:p>
            <a:r>
              <a:rPr lang="en-GB"/>
              <a:t>This is an example of a 27 </a:t>
            </a:r>
            <a:r>
              <a:rPr lang="en-GB" err="1"/>
              <a:t>pt</a:t>
            </a:r>
            <a:r>
              <a:rPr lang="en-GB"/>
              <a:t> headline with 27 </a:t>
            </a:r>
            <a:r>
              <a:rPr lang="en-GB" err="1"/>
              <a:t>pt</a:t>
            </a:r>
            <a:r>
              <a:rPr lang="en-GB"/>
              <a:t> line spacing</a:t>
            </a:r>
          </a:p>
        </p:txBody>
      </p:sp>
      <p:sp>
        <p:nvSpPr>
          <p:cNvPr id="3" name="Text Placeholder 2"/>
          <p:cNvSpPr>
            <a:spLocks noGrp="1"/>
          </p:cNvSpPr>
          <p:nvPr>
            <p:ph type="body" idx="1"/>
          </p:nvPr>
        </p:nvSpPr>
        <p:spPr>
          <a:xfrm>
            <a:off x="1011766" y="1742189"/>
            <a:ext cx="10075335" cy="3896611"/>
          </a:xfrm>
          <a:prstGeom prst="rect">
            <a:avLst/>
          </a:prstGeom>
        </p:spPr>
        <p:txBody>
          <a:bodyPr vert="horz" lIns="0" tIns="0" rIns="0" bIns="0" rtlCol="0">
            <a:noAutofit/>
          </a:bodyPr>
          <a:lstStyle/>
          <a:p>
            <a:pPr lvl="0"/>
            <a:r>
              <a:rPr lang="en-GB" err="1"/>
              <a:t>Klik</a:t>
            </a:r>
            <a:r>
              <a:rPr lang="en-GB"/>
              <a:t> om de </a:t>
            </a:r>
            <a:r>
              <a:rPr lang="en-GB" err="1"/>
              <a:t>modelstijlen</a:t>
            </a:r>
            <a:r>
              <a:rPr lang="en-GB"/>
              <a:t> </a:t>
            </a:r>
            <a:r>
              <a:rPr lang="en-GB" err="1"/>
              <a:t>te</a:t>
            </a:r>
            <a:r>
              <a:rPr lang="en-GB"/>
              <a:t>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Footer Placeholder 4"/>
          <p:cNvSpPr>
            <a:spLocks noGrp="1"/>
          </p:cNvSpPr>
          <p:nvPr>
            <p:ph type="ftr" sz="quarter" idx="3"/>
          </p:nvPr>
        </p:nvSpPr>
        <p:spPr>
          <a:xfrm>
            <a:off x="1485902" y="6091200"/>
            <a:ext cx="9389532" cy="768000"/>
          </a:xfrm>
          <a:prstGeom prst="rect">
            <a:avLst/>
          </a:prstGeom>
          <a:solidFill>
            <a:schemeClr val="bg1"/>
          </a:solidFill>
        </p:spPr>
        <p:txBody>
          <a:bodyPr vert="horz" lIns="0" tIns="0" rIns="0" bIns="0" rtlCol="0" anchor="ctr"/>
          <a:lstStyle>
            <a:lvl1pPr algn="l">
              <a:defRPr sz="1467" b="0">
                <a:solidFill>
                  <a:schemeClr val="tx1"/>
                </a:solidFill>
              </a:defRPr>
            </a:lvl1pPr>
          </a:lstStyle>
          <a:p>
            <a:r>
              <a:rPr lang="en-US"/>
              <a:t>Electromechanics and Power Electronics</a:t>
            </a:r>
          </a:p>
        </p:txBody>
      </p:sp>
      <p:pic>
        <p:nvPicPr>
          <p:cNvPr id="66" name="Picture 4">
            <a:extLst>
              <a:ext uri="{FF2B5EF4-FFF2-40B4-BE49-F238E27FC236}">
                <a16:creationId xmlns:a16="http://schemas.microsoft.com/office/drawing/2014/main" id="{93FD69BB-9D62-3A4C-8433-C5954D52BB6F}"/>
              </a:ext>
            </a:extLst>
          </p:cNvPr>
          <p:cNvPicPr>
            <a:picLocks noChangeAspect="1"/>
          </p:cNvPicPr>
          <p:nvPr/>
        </p:nvPicPr>
        <p:blipFill>
          <a:blip r:embed="rId19"/>
          <a:stretch>
            <a:fillRect/>
          </a:stretch>
        </p:blipFill>
        <p:spPr>
          <a:xfrm>
            <a:off x="10875434" y="6091768"/>
            <a:ext cx="1316567" cy="766233"/>
          </a:xfrm>
          <a:prstGeom prst="rect">
            <a:avLst/>
          </a:prstGeom>
        </p:spPr>
      </p:pic>
    </p:spTree>
    <p:extLst>
      <p:ext uri="{BB962C8B-B14F-4D97-AF65-F5344CB8AC3E}">
        <p14:creationId xmlns:p14="http://schemas.microsoft.com/office/powerpoint/2010/main" val="19017351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377" rtl="0" eaLnBrk="1" latinLnBrk="0" hangingPunct="1">
        <a:lnSpc>
          <a:spcPts val="3600"/>
        </a:lnSpc>
        <a:spcBef>
          <a:spcPct val="0"/>
        </a:spcBef>
        <a:buNone/>
        <a:defRPr sz="3600" b="1" kern="1200">
          <a:solidFill>
            <a:schemeClr val="tx1"/>
          </a:solidFill>
          <a:latin typeface="+mj-lt"/>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2.gif"/><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gif"/></Relationships>
</file>

<file path=ppt/slides/_rels/slide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57.jpeg"/></Relationships>
</file>

<file path=ppt/slides/_rels/slide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60.jpeg"/><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64.jpe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66.jpe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14.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0.png"/><Relationship Id="rId7" Type="http://schemas.openxmlformats.org/officeDocument/2006/relationships/image" Target="../media/image87.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83.png"/><Relationship Id="rId5" Type="http://schemas.openxmlformats.org/officeDocument/2006/relationships/image" Target="../media/image85.png"/><Relationship Id="rId10" Type="http://schemas.openxmlformats.org/officeDocument/2006/relationships/image" Target="../media/image82.png"/><Relationship Id="rId4" Type="http://schemas.openxmlformats.org/officeDocument/2006/relationships/image" Target="../media/image84.png"/><Relationship Id="rId9"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83.png"/></Relationships>
</file>

<file path=ppt/slides/_rels/slide2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4.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3.png"/><Relationship Id="rId2" Type="http://schemas.openxmlformats.org/officeDocument/2006/relationships/image" Target="../media/image104.png"/><Relationship Id="rId16" Type="http://schemas.openxmlformats.org/officeDocument/2006/relationships/image" Target="../media/image117.png"/><Relationship Id="rId1" Type="http://schemas.openxmlformats.org/officeDocument/2006/relationships/slideLayout" Target="../slideLayouts/slideLayout14.xml"/><Relationship Id="rId6" Type="http://schemas.openxmlformats.org/officeDocument/2006/relationships/image" Target="../media/image108.png"/><Relationship Id="rId11" Type="http://schemas.openxmlformats.org/officeDocument/2006/relationships/image" Target="../media/image47.png"/><Relationship Id="rId5" Type="http://schemas.openxmlformats.org/officeDocument/2006/relationships/image" Target="../media/image107.png"/><Relationship Id="rId15" Type="http://schemas.openxmlformats.org/officeDocument/2006/relationships/image" Target="../media/image116.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5.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3.xml"/><Relationship Id="rId16" Type="http://schemas.openxmlformats.org/officeDocument/2006/relationships/hyperlink" Target="https://www.tue.nl/en/research/research-groups/electromechanics-and-power-electronics" TargetMode="External"/><Relationship Id="rId1" Type="http://schemas.openxmlformats.org/officeDocument/2006/relationships/slideLayout" Target="../slideLayouts/slideLayout14.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evalf/iemdc2025" TargetMode="External"/><Relationship Id="rId2" Type="http://schemas.openxmlformats.org/officeDocument/2006/relationships/hyperlink" Target="https://nutils.org" TargetMode="External"/><Relationship Id="rId1" Type="http://schemas.openxmlformats.org/officeDocument/2006/relationships/slideLayout" Target="../slideLayouts/slideLayout14.xml"/><Relationship Id="rId4" Type="http://schemas.openxmlformats.org/officeDocument/2006/relationships/hyperlink" Target="https://iemdc.evalf.com/"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9.gif"/><Relationship Id="rId5" Type="http://schemas.openxmlformats.org/officeDocument/2006/relationships/image" Target="../media/image38.gif"/><Relationship Id="rId4" Type="http://schemas.openxmlformats.org/officeDocument/2006/relationships/image" Target="../media/image37.png"/><Relationship Id="rId9" Type="http://schemas.openxmlformats.org/officeDocument/2006/relationships/image" Target="../media/image42.gif"/></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7.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8889" y="6099812"/>
            <a:ext cx="9796356" cy="768349"/>
          </a:xfrm>
        </p:spPr>
        <p:txBody>
          <a:bodyPr/>
          <a:lstStyle/>
          <a:p>
            <a:r>
              <a:rPr lang="en-US" sz="2000">
                <a:solidFill>
                  <a:srgbClr val="002060"/>
                </a:solidFill>
              </a:rPr>
              <a:t>Electromechanics and Power Electronics (EPE) Research Group</a:t>
            </a:r>
          </a:p>
        </p:txBody>
      </p:sp>
      <p:sp>
        <p:nvSpPr>
          <p:cNvPr id="2" name="Title 1"/>
          <p:cNvSpPr>
            <a:spLocks noGrp="1"/>
          </p:cNvSpPr>
          <p:nvPr>
            <p:ph type="ctrTitle"/>
          </p:nvPr>
        </p:nvSpPr>
        <p:spPr/>
        <p:txBody>
          <a:bodyPr/>
          <a:lstStyle/>
          <a:p>
            <a:r>
              <a:rPr lang="en-US"/>
              <a:t>Design, Modelling and Mathematical Formulations of </a:t>
            </a:r>
            <a:br>
              <a:rPr lang="en-US"/>
            </a:br>
            <a:r>
              <a:rPr lang="en-US"/>
              <a:t>PM-Free Special Machines: from Theory to Practice</a:t>
            </a:r>
          </a:p>
        </p:txBody>
      </p:sp>
      <p:sp>
        <p:nvSpPr>
          <p:cNvPr id="3" name="Subtitle 2"/>
          <p:cNvSpPr>
            <a:spLocks noGrp="1"/>
          </p:cNvSpPr>
          <p:nvPr>
            <p:ph type="subTitle" idx="1"/>
          </p:nvPr>
        </p:nvSpPr>
        <p:spPr/>
        <p:txBody>
          <a:bodyPr/>
          <a:lstStyle/>
          <a:p>
            <a:r>
              <a:rPr lang="en-US" sz="2000"/>
              <a:t>MAY 18, 2025 </a:t>
            </a:r>
          </a:p>
        </p:txBody>
      </p:sp>
      <p:sp>
        <p:nvSpPr>
          <p:cNvPr id="4" name="Text Placeholder 3"/>
          <p:cNvSpPr>
            <a:spLocks noGrp="1"/>
          </p:cNvSpPr>
          <p:nvPr>
            <p:ph type="body" sz="quarter" idx="13"/>
          </p:nvPr>
        </p:nvSpPr>
        <p:spPr>
          <a:xfrm>
            <a:off x="1" y="5331461"/>
            <a:ext cx="12191999" cy="768351"/>
          </a:xfrm>
        </p:spPr>
        <p:txBody>
          <a:bodyPr/>
          <a:lstStyle/>
          <a:p>
            <a:r>
              <a:rPr lang="en-US" sz="2000"/>
              <a:t>Doga Ceylan, Mitrofan Curti, Joost van Zwieten</a:t>
            </a:r>
          </a:p>
        </p:txBody>
      </p:sp>
    </p:spTree>
    <p:extLst>
      <p:ext uri="{BB962C8B-B14F-4D97-AF65-F5344CB8AC3E}">
        <p14:creationId xmlns:p14="http://schemas.microsoft.com/office/powerpoint/2010/main" val="323668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2060"/>
                </a:solidFill>
              </a:rPr>
              <a:t>Modeling challenges</a:t>
            </a:r>
          </a:p>
        </p:txBody>
      </p:sp>
      <p:sp>
        <p:nvSpPr>
          <p:cNvPr id="4" name="Slide Number Placeholder 3"/>
          <p:cNvSpPr>
            <a:spLocks noGrp="1"/>
          </p:cNvSpPr>
          <p:nvPr>
            <p:ph type="sldNum" sz="quarter" idx="12"/>
          </p:nvPr>
        </p:nvSpPr>
        <p:spPr/>
        <p:txBody>
          <a:bodyPr/>
          <a:lstStyle/>
          <a:p>
            <a:fld id="{843A212D-E924-49B1-971D-ACEAEB6C7478}" type="slidenum">
              <a:rPr lang="en-US" smtClean="0"/>
              <a:t>10</a:t>
            </a:fld>
            <a:endParaRPr lang="en-US"/>
          </a:p>
        </p:txBody>
      </p:sp>
      <p:sp>
        <p:nvSpPr>
          <p:cNvPr id="5" name="TextBox 4"/>
          <p:cNvSpPr txBox="1"/>
          <p:nvPr/>
        </p:nvSpPr>
        <p:spPr>
          <a:xfrm>
            <a:off x="900992" y="1476597"/>
            <a:ext cx="5209964" cy="4524315"/>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Nonlinear magnetic characteristics of laminated rotor and stator electrical steel</a:t>
            </a:r>
          </a:p>
          <a:p>
            <a:pPr marL="457200" indent="-457200">
              <a:buFont typeface="Arial" panose="020B0604020202020204" pitchFamily="34" charset="0"/>
              <a:buChar char="•"/>
            </a:pPr>
            <a:r>
              <a:rPr lang="en-US" sz="2600">
                <a:solidFill>
                  <a:srgbClr val="002060"/>
                </a:solidFill>
              </a:rPr>
              <a:t>Customized simulation tools for specific applications</a:t>
            </a:r>
          </a:p>
          <a:p>
            <a:pPr marL="914400" lvl="1" indent="-457200">
              <a:buFont typeface="Arial" panose="020B0604020202020204" pitchFamily="34" charset="0"/>
              <a:buChar char="•"/>
            </a:pPr>
            <a:r>
              <a:rPr lang="en-US" sz="2200">
                <a:solidFill>
                  <a:srgbClr val="002060"/>
                </a:solidFill>
              </a:rPr>
              <a:t>Magnetostatic model with the single valued curve (SVC)</a:t>
            </a:r>
          </a:p>
          <a:p>
            <a:pPr marL="914400" lvl="1" indent="-457200">
              <a:buFont typeface="Arial" panose="020B0604020202020204" pitchFamily="34" charset="0"/>
              <a:buChar char="•"/>
            </a:pPr>
            <a:r>
              <a:rPr lang="en-US" sz="2200" err="1">
                <a:solidFill>
                  <a:srgbClr val="002060"/>
                </a:solidFill>
              </a:rPr>
              <a:t>Magnetodynamic</a:t>
            </a:r>
            <a:r>
              <a:rPr lang="en-US" sz="2200">
                <a:solidFill>
                  <a:srgbClr val="002060"/>
                </a:solidFill>
              </a:rPr>
              <a:t> model with the single valued curve (SVC)</a:t>
            </a:r>
          </a:p>
          <a:p>
            <a:pPr marL="914400" lvl="1" indent="-457200">
              <a:buFont typeface="Arial" panose="020B0604020202020204" pitchFamily="34" charset="0"/>
              <a:buChar char="•"/>
            </a:pPr>
            <a:r>
              <a:rPr lang="en-US" sz="2200" err="1">
                <a:solidFill>
                  <a:srgbClr val="002060"/>
                </a:solidFill>
              </a:rPr>
              <a:t>Magnetodynamic</a:t>
            </a:r>
            <a:r>
              <a:rPr lang="en-US" sz="2200">
                <a:solidFill>
                  <a:srgbClr val="002060"/>
                </a:solidFill>
              </a:rPr>
              <a:t> model with hysteresis characteristics</a:t>
            </a:r>
          </a:p>
          <a:p>
            <a:pPr marL="457200" indent="-457200">
              <a:buFont typeface="Arial" panose="020B0604020202020204" pitchFamily="34" charset="0"/>
              <a:buChar char="•"/>
            </a:pPr>
            <a:r>
              <a:rPr lang="en-US" sz="2600">
                <a:solidFill>
                  <a:srgbClr val="002060"/>
                </a:solidFill>
              </a:rPr>
              <a:t>Accurate modeling</a:t>
            </a:r>
            <a:endParaRPr lang="en-US" sz="1400"/>
          </a:p>
        </p:txBody>
      </p:sp>
      <p:pic>
        <p:nvPicPr>
          <p:cNvPr id="22" name="Picture 21" descr="A blue line on a white background&#10;&#10;Description automatically generated">
            <a:extLst>
              <a:ext uri="{FF2B5EF4-FFF2-40B4-BE49-F238E27FC236}">
                <a16:creationId xmlns:a16="http://schemas.microsoft.com/office/drawing/2014/main" id="{9A6E0068-674F-E507-0698-C686D6430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058" y="1736725"/>
            <a:ext cx="5029902" cy="3429479"/>
          </a:xfrm>
          <a:prstGeom prst="rect">
            <a:avLst/>
          </a:prstGeom>
        </p:spPr>
      </p:pic>
      <p:pic>
        <p:nvPicPr>
          <p:cNvPr id="28" name="Picture 27" descr="A diagram of a wire&#10;&#10;Description automatically generated with medium confidence">
            <a:extLst>
              <a:ext uri="{FF2B5EF4-FFF2-40B4-BE49-F238E27FC236}">
                <a16:creationId xmlns:a16="http://schemas.microsoft.com/office/drawing/2014/main" id="{B684FBA8-CB49-B335-8F66-0A1893D1F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774" y="1728328"/>
            <a:ext cx="5029902" cy="3429479"/>
          </a:xfrm>
          <a:prstGeom prst="rect">
            <a:avLst/>
          </a:prstGeom>
        </p:spPr>
      </p:pic>
      <p:pic>
        <p:nvPicPr>
          <p:cNvPr id="35" name="Picture 34" descr="A diagram of a number of different colored lines&#10;&#10;Description automatically generated with medium confidence">
            <a:extLst>
              <a:ext uri="{FF2B5EF4-FFF2-40B4-BE49-F238E27FC236}">
                <a16:creationId xmlns:a16="http://schemas.microsoft.com/office/drawing/2014/main" id="{DBEBCD84-8E38-4AEE-53D5-30A26E090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2030" y="1733208"/>
            <a:ext cx="5029902" cy="3429479"/>
          </a:xfrm>
          <a:prstGeom prst="rect">
            <a:avLst/>
          </a:prstGeom>
        </p:spPr>
      </p:pic>
      <p:cxnSp>
        <p:nvCxnSpPr>
          <p:cNvPr id="36" name="Straight Arrow Connector 35">
            <a:extLst>
              <a:ext uri="{FF2B5EF4-FFF2-40B4-BE49-F238E27FC236}">
                <a16:creationId xmlns:a16="http://schemas.microsoft.com/office/drawing/2014/main" id="{0122CC26-7651-E4F1-1919-F62791AF8B82}"/>
              </a:ext>
            </a:extLst>
          </p:cNvPr>
          <p:cNvCxnSpPr>
            <a:cxnSpLocks/>
          </p:cNvCxnSpPr>
          <p:nvPr/>
        </p:nvCxnSpPr>
        <p:spPr>
          <a:xfrm>
            <a:off x="6873348" y="3486003"/>
            <a:ext cx="4254500" cy="0"/>
          </a:xfrm>
          <a:prstGeom prst="straightConnector1">
            <a:avLst/>
          </a:prstGeom>
          <a:ln w="12700">
            <a:solidFill>
              <a:schemeClr val="tx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05829ED3-E7A7-2FFD-2045-BBDFB9AB6672}"/>
              </a:ext>
            </a:extLst>
          </p:cNvPr>
          <p:cNvCxnSpPr>
            <a:cxnSpLocks/>
          </p:cNvCxnSpPr>
          <p:nvPr/>
        </p:nvCxnSpPr>
        <p:spPr>
          <a:xfrm flipH="1">
            <a:off x="8977778" y="1476597"/>
            <a:ext cx="22820" cy="3476403"/>
          </a:xfrm>
          <a:prstGeom prst="straightConnector1">
            <a:avLst/>
          </a:prstGeom>
          <a:ln w="12700">
            <a:solidFill>
              <a:schemeClr val="tx1"/>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38" name="TextBox 14">
            <a:extLst>
              <a:ext uri="{FF2B5EF4-FFF2-40B4-BE49-F238E27FC236}">
                <a16:creationId xmlns:a16="http://schemas.microsoft.com/office/drawing/2014/main" id="{DE553EDC-08EA-84BB-3CC6-395481D3B45D}"/>
              </a:ext>
            </a:extLst>
          </p:cNvPr>
          <p:cNvSpPr txBox="1"/>
          <p:nvPr/>
        </p:nvSpPr>
        <p:spPr>
          <a:xfrm>
            <a:off x="8650328" y="1315642"/>
            <a:ext cx="436435" cy="46006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200" i="1" spc="100">
                <a:ln w="254">
                  <a:solidFill>
                    <a:srgbClr val="766457"/>
                  </a:solidFill>
                </a:ln>
                <a:solidFill>
                  <a:srgbClr val="002060"/>
                </a:solidFill>
                <a:latin typeface="News Gothic MT" panose="020B0503020103020203" pitchFamily="34" charset="0"/>
              </a:rPr>
              <a:t>B</a:t>
            </a:r>
          </a:p>
        </p:txBody>
      </p:sp>
      <p:sp>
        <p:nvSpPr>
          <p:cNvPr id="39" name="TextBox 15">
            <a:extLst>
              <a:ext uri="{FF2B5EF4-FFF2-40B4-BE49-F238E27FC236}">
                <a16:creationId xmlns:a16="http://schemas.microsoft.com/office/drawing/2014/main" id="{F599F702-DDE4-3357-5FDC-E8E71FF4AAD3}"/>
              </a:ext>
            </a:extLst>
          </p:cNvPr>
          <p:cNvSpPr txBox="1"/>
          <p:nvPr/>
        </p:nvSpPr>
        <p:spPr>
          <a:xfrm>
            <a:off x="10839539" y="3464929"/>
            <a:ext cx="436435" cy="46006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sz="2200" i="1" spc="100">
                <a:ln w="254">
                  <a:solidFill>
                    <a:srgbClr val="766457"/>
                  </a:solidFill>
                </a:ln>
                <a:solidFill>
                  <a:srgbClr val="002060"/>
                </a:solidFill>
                <a:latin typeface="News Gothic MT" panose="020B0503020103020203" pitchFamily="34" charset="0"/>
              </a:rPr>
              <a:t>H</a:t>
            </a:r>
          </a:p>
        </p:txBody>
      </p:sp>
      <p:pic>
        <p:nvPicPr>
          <p:cNvPr id="40" name="Picture 19" descr="A rainbow colored circular object with a height scale&#10;&#10;Description automatically generated">
            <a:extLst>
              <a:ext uri="{FF2B5EF4-FFF2-40B4-BE49-F238E27FC236}">
                <a16:creationId xmlns:a16="http://schemas.microsoft.com/office/drawing/2014/main" id="{2CBFA585-4029-AA32-A272-7B5111588C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8220" y="1537486"/>
            <a:ext cx="4088720" cy="40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6AF7CC9-FEA8-D3E9-9795-1C0BECA8FAC3}"/>
                  </a:ext>
                </a:extLst>
              </p:cNvPr>
              <p:cNvSpPr txBox="1"/>
              <p:nvPr/>
            </p:nvSpPr>
            <p:spPr>
              <a:xfrm>
                <a:off x="9919847" y="1432852"/>
                <a:ext cx="1371161" cy="400110"/>
              </a:xfrm>
              <a:prstGeom prst="rect">
                <a:avLst/>
              </a:prstGeom>
              <a:noFill/>
            </p:spPr>
            <p:txBody>
              <a:bodyPr wrap="square">
                <a:spAutoFit/>
              </a:bodyPr>
              <a:lstStyle/>
              <a:p>
                <a:pPr algn="ctr"/>
                <a:r>
                  <a:rPr lang="en-US" sz="2000"/>
                  <a:t>|</a:t>
                </a:r>
                <a14:m>
                  <m:oMath xmlns:m="http://schemas.openxmlformats.org/officeDocument/2006/math">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T</m:t>
                    </m:r>
                    <m:r>
                      <a:rPr lang="en-US" sz="2000" b="0" i="1" smtClean="0">
                        <a:latin typeface="Cambria Math" panose="02040503050406030204" pitchFamily="18" charset="0"/>
                        <a:ea typeface="Cambria Math" panose="02040503050406030204" pitchFamily="18" charset="0"/>
                      </a:rPr>
                      <m:t>]</m:t>
                    </m:r>
                  </m:oMath>
                </a14:m>
                <a:endParaRPr lang="en-NL" sz="2000"/>
              </a:p>
            </p:txBody>
          </p:sp>
        </mc:Choice>
        <mc:Fallback xmlns="">
          <p:sp>
            <p:nvSpPr>
              <p:cNvPr id="42" name="TextBox 41">
                <a:extLst>
                  <a:ext uri="{FF2B5EF4-FFF2-40B4-BE49-F238E27FC236}">
                    <a16:creationId xmlns:a16="http://schemas.microsoft.com/office/drawing/2014/main" id="{66AF7CC9-FEA8-D3E9-9795-1C0BECA8FAC3}"/>
                  </a:ext>
                </a:extLst>
              </p:cNvPr>
              <p:cNvSpPr txBox="1">
                <a:spLocks noRot="1" noChangeAspect="1" noMove="1" noResize="1" noEditPoints="1" noAdjustHandles="1" noChangeArrowheads="1" noChangeShapeType="1" noTextEdit="1"/>
              </p:cNvSpPr>
              <p:nvPr/>
            </p:nvSpPr>
            <p:spPr>
              <a:xfrm>
                <a:off x="9919847" y="1432852"/>
                <a:ext cx="1371161" cy="400110"/>
              </a:xfrm>
              <a:prstGeom prst="rect">
                <a:avLst/>
              </a:prstGeom>
              <a:blipFill>
                <a:blip r:embed="rId7"/>
                <a:stretch>
                  <a:fillRect t="-7576" b="-25758"/>
                </a:stretch>
              </a:blipFill>
            </p:spPr>
            <p:txBody>
              <a:bodyPr/>
              <a:lstStyle/>
              <a:p>
                <a:r>
                  <a:rPr lang="en-US">
                    <a:noFill/>
                  </a:rPr>
                  <a:t> </a:t>
                </a:r>
              </a:p>
            </p:txBody>
          </p:sp>
        </mc:Fallback>
      </mc:AlternateContent>
      <p:sp>
        <p:nvSpPr>
          <p:cNvPr id="43" name="Text Placeholder 4">
            <a:extLst>
              <a:ext uri="{FF2B5EF4-FFF2-40B4-BE49-F238E27FC236}">
                <a16:creationId xmlns:a16="http://schemas.microsoft.com/office/drawing/2014/main" id="{19CEF05C-18C5-1EF5-7141-34040C1E7339}"/>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
        <p:nvSpPr>
          <p:cNvPr id="6" name="TextBox 5">
            <a:extLst>
              <a:ext uri="{FF2B5EF4-FFF2-40B4-BE49-F238E27FC236}">
                <a16:creationId xmlns:a16="http://schemas.microsoft.com/office/drawing/2014/main" id="{A456E296-27F2-3614-A133-3907E3F1DB8B}"/>
              </a:ext>
            </a:extLst>
          </p:cNvPr>
          <p:cNvSpPr txBox="1"/>
          <p:nvPr/>
        </p:nvSpPr>
        <p:spPr>
          <a:xfrm>
            <a:off x="4853236" y="6184441"/>
            <a:ext cx="6076406" cy="553998"/>
          </a:xfrm>
          <a:prstGeom prst="rect">
            <a:avLst/>
          </a:prstGeom>
          <a:noFill/>
        </p:spPr>
        <p:txBody>
          <a:bodyPr wrap="square" rtlCol="0">
            <a:spAutoFit/>
          </a:bodyPr>
          <a:lstStyle/>
          <a:p>
            <a:pPr marL="171450" indent="-171450">
              <a:buFont typeface="Arial" panose="020B0604020202020204" pitchFamily="34" charset="0"/>
              <a:buChar char="•"/>
            </a:pPr>
            <a:r>
              <a:rPr lang="en-US" sz="1000"/>
              <a:t>D. Ceylan, R. Zeinali, B. Daniels, K. O. Boynov, and E. A. Lomonova, “</a:t>
            </a:r>
            <a:r>
              <a:rPr lang="en-US" sz="1000" err="1"/>
              <a:t>Magnetodynamic</a:t>
            </a:r>
            <a:r>
              <a:rPr lang="en-US" sz="1000"/>
              <a:t> finite element analysis coupled with a vector hysteresis model applied to a variable flux reluctance machine,” IEEE Trans. Ind. Appl., vol. 60, no. 1, pp. 80–92, Jan. 2024.</a:t>
            </a:r>
            <a:endParaRPr lang="en-US" sz="1000">
              <a:effectLst/>
            </a:endParaRPr>
          </a:p>
        </p:txBody>
      </p:sp>
    </p:spTree>
    <p:extLst>
      <p:ext uri="{BB962C8B-B14F-4D97-AF65-F5344CB8AC3E}">
        <p14:creationId xmlns:p14="http://schemas.microsoft.com/office/powerpoint/2010/main" val="212532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par>
                                <p:cTn id="33" presetID="1" presetClass="exit" presetSubtype="0" fill="hold"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28"/>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fade">
                                      <p:cBhvr>
                                        <p:cTn id="44" dur="500"/>
                                        <p:tgtEl>
                                          <p:spTgt spid="5">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5" end="5"/>
                                            </p:txEl>
                                          </p:spTgt>
                                        </p:tgtEl>
                                        <p:attrNameLst>
                                          <p:attrName>style.visibility</p:attrName>
                                        </p:attrNameLst>
                                      </p:cBhvr>
                                      <p:to>
                                        <p:strVal val="visible"/>
                                      </p:to>
                                    </p:set>
                                    <p:animEffect transition="in" filter="fade">
                                      <p:cBhvr>
                                        <p:cTn id="52" dur="500"/>
                                        <p:tgtEl>
                                          <p:spTgt spid="5">
                                            <p:txEl>
                                              <p:pRg st="5" end="5"/>
                                            </p:txEl>
                                          </p:spTgt>
                                        </p:tgtEl>
                                      </p:cBhvr>
                                    </p:animEffect>
                                  </p:childTnLst>
                                </p:cTn>
                              </p:par>
                              <p:par>
                                <p:cTn id="53" presetID="1" presetClass="exit" presetSubtype="0" fill="hold" nodeType="withEffect">
                                  <p:stCondLst>
                                    <p:cond delay="0"/>
                                  </p:stCondLst>
                                  <p:childTnLst>
                                    <p:set>
                                      <p:cBhvr>
                                        <p:cTn id="54" dur="1" fill="hold">
                                          <p:stCondLst>
                                            <p:cond delay="0"/>
                                          </p:stCondLst>
                                        </p:cTn>
                                        <p:tgtEl>
                                          <p:spTgt spid="3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9"/>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10" presetClass="entr" presetSubtype="0" fill="hold"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39" grpId="1"/>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2060"/>
                </a:solidFill>
              </a:rPr>
              <a:t>Modeling challenges</a:t>
            </a:r>
          </a:p>
        </p:txBody>
      </p:sp>
      <p:sp>
        <p:nvSpPr>
          <p:cNvPr id="4" name="Slide Number Placeholder 3"/>
          <p:cNvSpPr>
            <a:spLocks noGrp="1"/>
          </p:cNvSpPr>
          <p:nvPr>
            <p:ph type="sldNum" sz="quarter" idx="12"/>
          </p:nvPr>
        </p:nvSpPr>
        <p:spPr/>
        <p:txBody>
          <a:bodyPr/>
          <a:lstStyle/>
          <a:p>
            <a:fld id="{843A212D-E924-49B1-971D-ACEAEB6C7478}" type="slidenum">
              <a:rPr lang="en-US" smtClean="0"/>
              <a:t>11</a:t>
            </a:fld>
            <a:endParaRPr lang="en-US"/>
          </a:p>
        </p:txBody>
      </p:sp>
      <p:sp>
        <p:nvSpPr>
          <p:cNvPr id="7" name="TextBox 6"/>
          <p:cNvSpPr txBox="1"/>
          <p:nvPr/>
        </p:nvSpPr>
        <p:spPr>
          <a:xfrm>
            <a:off x="886035" y="1491027"/>
            <a:ext cx="4670703" cy="4185761"/>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Heat transfer model coupled with the electromagnetic solver including copper and iron losses: </a:t>
            </a:r>
          </a:p>
          <a:p>
            <a:pPr marL="914400" lvl="1" indent="-457200">
              <a:buFont typeface="Arial" panose="020B0604020202020204" pitchFamily="34" charset="0"/>
              <a:buChar char="•"/>
            </a:pPr>
            <a:r>
              <a:rPr lang="en-US" sz="2200">
                <a:solidFill>
                  <a:srgbClr val="002060"/>
                </a:solidFill>
              </a:rPr>
              <a:t>conductive heat transfer within windings and laminations</a:t>
            </a:r>
          </a:p>
          <a:p>
            <a:pPr marL="914400" lvl="1" indent="-457200">
              <a:buFont typeface="Arial" panose="020B0604020202020204" pitchFamily="34" charset="0"/>
              <a:buChar char="•"/>
            </a:pPr>
            <a:r>
              <a:rPr lang="en-US" sz="2200">
                <a:solidFill>
                  <a:srgbClr val="002060"/>
                </a:solidFill>
              </a:rPr>
              <a:t>conduction in the air gap and cooling body</a:t>
            </a:r>
          </a:p>
          <a:p>
            <a:pPr marL="914400" lvl="1" indent="-457200">
              <a:buFont typeface="Arial" panose="020B0604020202020204" pitchFamily="34" charset="0"/>
              <a:buChar char="•"/>
            </a:pPr>
            <a:endParaRPr lang="en-US" sz="2200">
              <a:solidFill>
                <a:srgbClr val="002060"/>
              </a:solidFill>
            </a:endParaRPr>
          </a:p>
          <a:p>
            <a:pPr marL="457200" indent="-457200">
              <a:buFont typeface="Arial" panose="020B0604020202020204" pitchFamily="34" charset="0"/>
              <a:buChar char="•"/>
            </a:pPr>
            <a:r>
              <a:rPr lang="en-US" sz="2600">
                <a:solidFill>
                  <a:srgbClr val="002060"/>
                </a:solidFill>
              </a:rPr>
              <a:t>Over loading analysis in transient</a:t>
            </a:r>
          </a:p>
        </p:txBody>
      </p:sp>
      <p:sp>
        <p:nvSpPr>
          <p:cNvPr id="8" name="Text Placeholder 4">
            <a:extLst>
              <a:ext uri="{FF2B5EF4-FFF2-40B4-BE49-F238E27FC236}">
                <a16:creationId xmlns:a16="http://schemas.microsoft.com/office/drawing/2014/main" id="{DA0FEA14-09E2-CF9A-E433-106499FDE0E3}"/>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
        <p:nvSpPr>
          <p:cNvPr id="5" name="TextBox 4">
            <a:extLst>
              <a:ext uri="{FF2B5EF4-FFF2-40B4-BE49-F238E27FC236}">
                <a16:creationId xmlns:a16="http://schemas.microsoft.com/office/drawing/2014/main" id="{6629991E-D9CB-D503-5685-FFBE8A211B42}"/>
              </a:ext>
            </a:extLst>
          </p:cNvPr>
          <p:cNvSpPr txBox="1"/>
          <p:nvPr/>
        </p:nvSpPr>
        <p:spPr>
          <a:xfrm>
            <a:off x="4989878" y="6194286"/>
            <a:ext cx="5767669" cy="553998"/>
          </a:xfrm>
          <a:prstGeom prst="rect">
            <a:avLst/>
          </a:prstGeom>
          <a:noFill/>
        </p:spPr>
        <p:txBody>
          <a:bodyPr wrap="square" rtlCol="0">
            <a:spAutoFit/>
          </a:bodyPr>
          <a:lstStyle/>
          <a:p>
            <a:pPr marL="171450" indent="-171450">
              <a:buFont typeface="Arial" panose="020B0604020202020204" pitchFamily="34" charset="0"/>
              <a:buChar char="•"/>
            </a:pPr>
            <a:r>
              <a:rPr lang="en-US" sz="1000"/>
              <a:t>D. Ceylan, “Mathematical and experimental frameworks for iron-based electromagnetic devices:  Applied to variable flux reluctance machines for heavy-duty applications,” Ph.D. dissertation, Eindhoven University of Technology, The Netherlands, 2023.</a:t>
            </a:r>
            <a:endParaRPr lang="en-US" sz="1000">
              <a:effectLst/>
            </a:endParaRPr>
          </a:p>
        </p:txBody>
      </p:sp>
      <p:pic>
        <p:nvPicPr>
          <p:cNvPr id="10" name="Picture 9">
            <a:extLst>
              <a:ext uri="{FF2B5EF4-FFF2-40B4-BE49-F238E27FC236}">
                <a16:creationId xmlns:a16="http://schemas.microsoft.com/office/drawing/2014/main" id="{6A5225DE-4898-0114-1188-900DE18D0F26}"/>
              </a:ext>
            </a:extLst>
          </p:cNvPr>
          <p:cNvPicPr>
            <a:picLocks noChangeAspect="1"/>
          </p:cNvPicPr>
          <p:nvPr/>
        </p:nvPicPr>
        <p:blipFill>
          <a:blip r:embed="rId3"/>
          <a:srcRect r="2965"/>
          <a:stretch/>
        </p:blipFill>
        <p:spPr>
          <a:xfrm>
            <a:off x="5556039" y="2198872"/>
            <a:ext cx="6588688" cy="2716028"/>
          </a:xfrm>
          <a:prstGeom prst="rect">
            <a:avLst/>
          </a:prstGeom>
        </p:spPr>
      </p:pic>
      <p:pic>
        <p:nvPicPr>
          <p:cNvPr id="11" name="Picture 7">
            <a:extLst>
              <a:ext uri="{FF2B5EF4-FFF2-40B4-BE49-F238E27FC236}">
                <a16:creationId xmlns:a16="http://schemas.microsoft.com/office/drawing/2014/main" id="{086A0A23-F140-3E8C-71E1-4C8CC125172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 r="7703" b="2296"/>
          <a:stretch/>
        </p:blipFill>
        <p:spPr bwMode="auto">
          <a:xfrm>
            <a:off x="6635264" y="1813249"/>
            <a:ext cx="4269154" cy="354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413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xit" presetSubtype="0" fill="hold" nodeType="with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solidFill>
                  <a:srgbClr val="002060"/>
                </a:solidFill>
              </a:rPr>
              <a:t>Design framework </a:t>
            </a:r>
            <a:endParaRPr lang="en-US">
              <a:solidFill>
                <a:srgbClr val="002060"/>
              </a:solidFill>
            </a:endParaRPr>
          </a:p>
        </p:txBody>
      </p:sp>
      <p:sp>
        <p:nvSpPr>
          <p:cNvPr id="4" name="Slide Number Placeholder 3"/>
          <p:cNvSpPr>
            <a:spLocks noGrp="1"/>
          </p:cNvSpPr>
          <p:nvPr>
            <p:ph type="sldNum" sz="quarter" idx="12"/>
          </p:nvPr>
        </p:nvSpPr>
        <p:spPr/>
        <p:txBody>
          <a:bodyPr/>
          <a:lstStyle/>
          <a:p>
            <a:fld id="{843A212D-E924-49B1-971D-ACEAEB6C7478}" type="slidenum">
              <a:rPr lang="en-US" smtClean="0"/>
              <a:t>12</a:t>
            </a:fld>
            <a:endParaRPr lang="en-US"/>
          </a:p>
        </p:txBody>
      </p:sp>
      <p:sp>
        <p:nvSpPr>
          <p:cNvPr id="5" name="TextBox 4"/>
          <p:cNvSpPr txBox="1"/>
          <p:nvPr/>
        </p:nvSpPr>
        <p:spPr>
          <a:xfrm>
            <a:off x="886053" y="1501290"/>
            <a:ext cx="4426194" cy="4493538"/>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Application-oriented flexible design framework</a:t>
            </a:r>
          </a:p>
          <a:p>
            <a:pPr marL="457200" indent="-457200">
              <a:buFont typeface="Arial" panose="020B0604020202020204" pitchFamily="34" charset="0"/>
              <a:buChar char="•"/>
            </a:pPr>
            <a:endParaRPr lang="en-US" sz="2600">
              <a:solidFill>
                <a:srgbClr val="002060"/>
              </a:solidFill>
            </a:endParaRPr>
          </a:p>
          <a:p>
            <a:pPr marL="457200" indent="-457200">
              <a:buFont typeface="Arial" panose="020B0604020202020204" pitchFamily="34" charset="0"/>
              <a:buChar char="•"/>
            </a:pPr>
            <a:r>
              <a:rPr lang="en-US" sz="2600">
                <a:solidFill>
                  <a:srgbClr val="002060"/>
                </a:solidFill>
              </a:rPr>
              <a:t>A 30-kW high-torque variable flux reluctance (VFRM) machine for heavy-duty vehicle</a:t>
            </a:r>
          </a:p>
          <a:p>
            <a:pPr marL="457200" indent="-457200">
              <a:buFont typeface="Arial" panose="020B0604020202020204" pitchFamily="34" charset="0"/>
              <a:buChar char="•"/>
            </a:pPr>
            <a:endParaRPr lang="en-US" sz="2600">
              <a:solidFill>
                <a:srgbClr val="002060"/>
              </a:solidFill>
            </a:endParaRPr>
          </a:p>
          <a:p>
            <a:pPr marL="457200" indent="-457200">
              <a:buFont typeface="Arial" panose="020B0604020202020204" pitchFamily="34" charset="0"/>
              <a:buChar char="•"/>
            </a:pPr>
            <a:r>
              <a:rPr lang="en-US" sz="2600">
                <a:solidFill>
                  <a:srgbClr val="002060"/>
                </a:solidFill>
              </a:rPr>
              <a:t>Considering both constant-torque and flux-weakening regions</a:t>
            </a:r>
          </a:p>
        </p:txBody>
      </p:sp>
      <p:pic>
        <p:nvPicPr>
          <p:cNvPr id="9" name="Picture 9" descr="A diagram of a phase&#10;&#10;Description automatically generated with medium confidence">
            <a:extLst>
              <a:ext uri="{FF2B5EF4-FFF2-40B4-BE49-F238E27FC236}">
                <a16:creationId xmlns:a16="http://schemas.microsoft.com/office/drawing/2014/main" id="{F97040B2-A15F-8BB5-9BE8-F6BF34A19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07" y="2523052"/>
            <a:ext cx="1731881" cy="187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A circular object with different colored parts">
            <a:extLst>
              <a:ext uri="{FF2B5EF4-FFF2-40B4-BE49-F238E27FC236}">
                <a16:creationId xmlns:a16="http://schemas.microsoft.com/office/drawing/2014/main" id="{4285BB1E-C737-E875-755C-463C2540818D}"/>
              </a:ext>
            </a:extLst>
          </p:cNvPr>
          <p:cNvPicPr>
            <a:picLocks noChangeAspect="1"/>
          </p:cNvPicPr>
          <p:nvPr/>
        </p:nvPicPr>
        <p:blipFill rotWithShape="1">
          <a:blip r:embed="rId4">
            <a:extLst>
              <a:ext uri="{28A0092B-C50C-407E-A947-70E740481C1C}">
                <a14:useLocalDpi xmlns:a14="http://schemas.microsoft.com/office/drawing/2010/main" val="0"/>
              </a:ext>
            </a:extLst>
          </a:blip>
          <a:srcRect b="2506"/>
          <a:stretch/>
        </p:blipFill>
        <p:spPr>
          <a:xfrm>
            <a:off x="7447988" y="1501290"/>
            <a:ext cx="4042972" cy="3918033"/>
          </a:xfrm>
          <a:prstGeom prst="rect">
            <a:avLst/>
          </a:prstGeom>
        </p:spPr>
      </p:pic>
      <p:pic>
        <p:nvPicPr>
          <p:cNvPr id="3" name="Picture 2" descr="A graph of a speed curve&#10;&#10;Description automatically generated with medium confidence">
            <a:extLst>
              <a:ext uri="{FF2B5EF4-FFF2-40B4-BE49-F238E27FC236}">
                <a16:creationId xmlns:a16="http://schemas.microsoft.com/office/drawing/2014/main" id="{FB3B22D6-EB3E-AA9C-C269-74C1C5029C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0121" y="1736725"/>
            <a:ext cx="5438178" cy="3918033"/>
          </a:xfrm>
          <a:prstGeom prst="rect">
            <a:avLst/>
          </a:prstGeom>
        </p:spPr>
      </p:pic>
      <p:sp>
        <p:nvSpPr>
          <p:cNvPr id="6" name="Text Placeholder 4">
            <a:extLst>
              <a:ext uri="{FF2B5EF4-FFF2-40B4-BE49-F238E27FC236}">
                <a16:creationId xmlns:a16="http://schemas.microsoft.com/office/drawing/2014/main" id="{0070C2A9-1C4C-868B-A555-9537CFB0087A}"/>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
        <p:nvSpPr>
          <p:cNvPr id="7" name="TextBox 6">
            <a:extLst>
              <a:ext uri="{FF2B5EF4-FFF2-40B4-BE49-F238E27FC236}">
                <a16:creationId xmlns:a16="http://schemas.microsoft.com/office/drawing/2014/main" id="{79980124-2E8D-AABF-05DB-478653C50162}"/>
              </a:ext>
            </a:extLst>
          </p:cNvPr>
          <p:cNvSpPr txBox="1"/>
          <p:nvPr/>
        </p:nvSpPr>
        <p:spPr>
          <a:xfrm>
            <a:off x="4989878" y="6194286"/>
            <a:ext cx="5767669" cy="553998"/>
          </a:xfrm>
          <a:prstGeom prst="rect">
            <a:avLst/>
          </a:prstGeom>
          <a:noFill/>
        </p:spPr>
        <p:txBody>
          <a:bodyPr wrap="square" rtlCol="0">
            <a:spAutoFit/>
          </a:bodyPr>
          <a:lstStyle/>
          <a:p>
            <a:pPr marL="171450" indent="-171450">
              <a:buFont typeface="Arial" panose="020B0604020202020204" pitchFamily="34" charset="0"/>
              <a:buChar char="•"/>
            </a:pPr>
            <a:r>
              <a:rPr lang="en-US" sz="1000"/>
              <a:t>D. Ceylan, K. O. Boynov, E. A. Lomonova, “Multi-objective optimization of a variable flux reluctance machine for high-torque operations,” International Conference on Computation of Electromagnetic Fields (COMPUMAG), 2022.</a:t>
            </a:r>
            <a:endParaRPr lang="en-US" sz="1000">
              <a:effectLst/>
            </a:endParaRPr>
          </a:p>
        </p:txBody>
      </p:sp>
    </p:spTree>
    <p:extLst>
      <p:ext uri="{BB962C8B-B14F-4D97-AF65-F5344CB8AC3E}">
        <p14:creationId xmlns:p14="http://schemas.microsoft.com/office/powerpoint/2010/main" val="162015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2"/>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9"/>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F4FA-F427-FAB4-CB6B-7BED36FB1E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B2692-86A7-0359-4943-2748E762A323}"/>
              </a:ext>
            </a:extLst>
          </p:cNvPr>
          <p:cNvSpPr>
            <a:spLocks noGrp="1"/>
          </p:cNvSpPr>
          <p:nvPr>
            <p:ph type="title"/>
          </p:nvPr>
        </p:nvSpPr>
        <p:spPr/>
        <p:txBody>
          <a:bodyPr/>
          <a:lstStyle/>
          <a:p>
            <a:r>
              <a:rPr lang="en-US">
                <a:solidFill>
                  <a:srgbClr val="002060"/>
                </a:solidFill>
              </a:rPr>
              <a:t>Manufacturing challenges</a:t>
            </a:r>
          </a:p>
        </p:txBody>
      </p:sp>
      <p:sp>
        <p:nvSpPr>
          <p:cNvPr id="4" name="Slide Number Placeholder 3">
            <a:extLst>
              <a:ext uri="{FF2B5EF4-FFF2-40B4-BE49-F238E27FC236}">
                <a16:creationId xmlns:a16="http://schemas.microsoft.com/office/drawing/2014/main" id="{56EEBBD5-B8CC-91EA-065E-0D4ABF48EDDD}"/>
              </a:ext>
            </a:extLst>
          </p:cNvPr>
          <p:cNvSpPr>
            <a:spLocks noGrp="1"/>
          </p:cNvSpPr>
          <p:nvPr>
            <p:ph type="sldNum" sz="quarter" idx="12"/>
          </p:nvPr>
        </p:nvSpPr>
        <p:spPr/>
        <p:txBody>
          <a:bodyPr/>
          <a:lstStyle/>
          <a:p>
            <a:fld id="{843A212D-E924-49B1-971D-ACEAEB6C7478}" type="slidenum">
              <a:rPr lang="en-US" smtClean="0"/>
              <a:t>13</a:t>
            </a:fld>
            <a:endParaRPr lang="en-US"/>
          </a:p>
        </p:txBody>
      </p:sp>
      <p:sp>
        <p:nvSpPr>
          <p:cNvPr id="5" name="TextBox 4">
            <a:extLst>
              <a:ext uri="{FF2B5EF4-FFF2-40B4-BE49-F238E27FC236}">
                <a16:creationId xmlns:a16="http://schemas.microsoft.com/office/drawing/2014/main" id="{EAE7D462-4869-920B-84E8-0EC5E813D451}"/>
              </a:ext>
            </a:extLst>
          </p:cNvPr>
          <p:cNvSpPr txBox="1"/>
          <p:nvPr/>
        </p:nvSpPr>
        <p:spPr>
          <a:xfrm>
            <a:off x="886036" y="1544320"/>
            <a:ext cx="10326793" cy="892552"/>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Laser cutting of the laminations</a:t>
            </a:r>
          </a:p>
          <a:p>
            <a:endParaRPr lang="en-US" sz="2600">
              <a:solidFill>
                <a:srgbClr val="002060"/>
              </a:solidFill>
            </a:endParaRPr>
          </a:p>
        </p:txBody>
      </p:sp>
      <p:sp>
        <p:nvSpPr>
          <p:cNvPr id="3" name="Text Placeholder 4">
            <a:extLst>
              <a:ext uri="{FF2B5EF4-FFF2-40B4-BE49-F238E27FC236}">
                <a16:creationId xmlns:a16="http://schemas.microsoft.com/office/drawing/2014/main" id="{92756458-046B-3A1F-4321-5A7245877DAA}"/>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6" name="Picture 5">
            <a:extLst>
              <a:ext uri="{FF2B5EF4-FFF2-40B4-BE49-F238E27FC236}">
                <a16:creationId xmlns:a16="http://schemas.microsoft.com/office/drawing/2014/main" id="{AE5DF9B6-376B-1609-7790-1ADE30118A9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3119" y="2401290"/>
            <a:ext cx="3321101" cy="2912390"/>
          </a:xfrm>
          <a:prstGeom prst="rect">
            <a:avLst/>
          </a:prstGeom>
          <a:noFill/>
          <a:ln>
            <a:noFill/>
          </a:ln>
        </p:spPr>
      </p:pic>
      <p:pic>
        <p:nvPicPr>
          <p:cNvPr id="11" name="Picture 10">
            <a:extLst>
              <a:ext uri="{FF2B5EF4-FFF2-40B4-BE49-F238E27FC236}">
                <a16:creationId xmlns:a16="http://schemas.microsoft.com/office/drawing/2014/main" id="{B373BD1A-C772-EC85-6815-DAD4FF422AA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6916" y="2401290"/>
            <a:ext cx="3073849" cy="2912390"/>
          </a:xfrm>
          <a:prstGeom prst="rect">
            <a:avLst/>
          </a:prstGeom>
          <a:noFill/>
          <a:ln>
            <a:noFill/>
          </a:ln>
        </p:spPr>
      </p:pic>
      <p:sp>
        <p:nvSpPr>
          <p:cNvPr id="13" name="TextBox 12">
            <a:extLst>
              <a:ext uri="{FF2B5EF4-FFF2-40B4-BE49-F238E27FC236}">
                <a16:creationId xmlns:a16="http://schemas.microsoft.com/office/drawing/2014/main" id="{841C098B-4DA1-D068-16DA-642BE0D4BBB9}"/>
              </a:ext>
            </a:extLst>
          </p:cNvPr>
          <p:cNvSpPr txBox="1"/>
          <p:nvPr/>
        </p:nvSpPr>
        <p:spPr>
          <a:xfrm>
            <a:off x="2972331" y="5291534"/>
            <a:ext cx="1962676" cy="338554"/>
          </a:xfrm>
          <a:prstGeom prst="rect">
            <a:avLst/>
          </a:prstGeom>
          <a:noFill/>
        </p:spPr>
        <p:txBody>
          <a:bodyPr wrap="square" rtlCol="0">
            <a:spAutoFit/>
          </a:bodyPr>
          <a:lstStyle/>
          <a:p>
            <a:pPr algn="ctr"/>
            <a:r>
              <a:rPr lang="en-US" altLang="en-US" sz="1600">
                <a:solidFill>
                  <a:srgbClr val="002060"/>
                </a:solidFill>
              </a:rPr>
              <a:t>Stator laminations</a:t>
            </a:r>
            <a:endParaRPr lang="en-US" sz="1500">
              <a:solidFill>
                <a:srgbClr val="766457"/>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8B5208A3-9168-F640-4CD8-10CDF6C0DCBF}"/>
              </a:ext>
            </a:extLst>
          </p:cNvPr>
          <p:cNvSpPr txBox="1"/>
          <p:nvPr/>
        </p:nvSpPr>
        <p:spPr>
          <a:xfrm>
            <a:off x="7532502" y="5291534"/>
            <a:ext cx="1962676" cy="338554"/>
          </a:xfrm>
          <a:prstGeom prst="rect">
            <a:avLst/>
          </a:prstGeom>
          <a:noFill/>
        </p:spPr>
        <p:txBody>
          <a:bodyPr wrap="square" rtlCol="0">
            <a:spAutoFit/>
          </a:bodyPr>
          <a:lstStyle/>
          <a:p>
            <a:pPr algn="ctr"/>
            <a:r>
              <a:rPr lang="en-US" altLang="en-US" sz="1600">
                <a:solidFill>
                  <a:srgbClr val="002060"/>
                </a:solidFill>
              </a:rPr>
              <a:t>Rotor laminations</a:t>
            </a:r>
            <a:endParaRPr lang="en-US" sz="1500">
              <a:solidFill>
                <a:srgbClr val="766457"/>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E1E33BE-75D2-56C0-E3C4-7878D845EAC3}"/>
              </a:ext>
            </a:extLst>
          </p:cNvPr>
          <p:cNvSpPr txBox="1"/>
          <p:nvPr/>
        </p:nvSpPr>
        <p:spPr>
          <a:xfrm>
            <a:off x="4989878" y="6194286"/>
            <a:ext cx="5767669" cy="553998"/>
          </a:xfrm>
          <a:prstGeom prst="rect">
            <a:avLst/>
          </a:prstGeom>
          <a:noFill/>
        </p:spPr>
        <p:txBody>
          <a:bodyPr wrap="square" rtlCol="0">
            <a:spAutoFit/>
          </a:bodyPr>
          <a:lstStyle/>
          <a:p>
            <a:pPr marL="171450" indent="-171450">
              <a:buFont typeface="Arial" panose="020B0604020202020204" pitchFamily="34" charset="0"/>
              <a:buChar char="•"/>
            </a:pPr>
            <a:r>
              <a:rPr lang="en-US" sz="1000"/>
              <a:t>D. Ceylan, M. Merdzan, F. Sweegers, E. A. Lomonova, “A permanent-magnet-free electrical drive for heavy-duty electric vehicles in agricultural sector,” Demonstrator project proposal (TTW 19858) granted by the Netherlands Organization for Scientific Research (NWO), 2022.</a:t>
            </a:r>
            <a:endParaRPr lang="en-US" sz="1000">
              <a:effectLst/>
            </a:endParaRPr>
          </a:p>
        </p:txBody>
      </p:sp>
    </p:spTree>
    <p:extLst>
      <p:ext uri="{BB962C8B-B14F-4D97-AF65-F5344CB8AC3E}">
        <p14:creationId xmlns:p14="http://schemas.microsoft.com/office/powerpoint/2010/main" val="279826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5C9A8-B93E-B1A4-C5A9-BC4C38383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86EF84-B1B4-18C9-95DC-5D3D9562527C}"/>
              </a:ext>
            </a:extLst>
          </p:cNvPr>
          <p:cNvSpPr>
            <a:spLocks noGrp="1"/>
          </p:cNvSpPr>
          <p:nvPr>
            <p:ph type="title"/>
          </p:nvPr>
        </p:nvSpPr>
        <p:spPr/>
        <p:txBody>
          <a:bodyPr/>
          <a:lstStyle/>
          <a:p>
            <a:r>
              <a:rPr lang="en-US">
                <a:solidFill>
                  <a:srgbClr val="002060"/>
                </a:solidFill>
              </a:rPr>
              <a:t>Manufacturing challenges</a:t>
            </a:r>
          </a:p>
        </p:txBody>
      </p:sp>
      <p:sp>
        <p:nvSpPr>
          <p:cNvPr id="4" name="Slide Number Placeholder 3">
            <a:extLst>
              <a:ext uri="{FF2B5EF4-FFF2-40B4-BE49-F238E27FC236}">
                <a16:creationId xmlns:a16="http://schemas.microsoft.com/office/drawing/2014/main" id="{37D84EE4-741B-20D6-BA58-10BB1F4E5233}"/>
              </a:ext>
            </a:extLst>
          </p:cNvPr>
          <p:cNvSpPr>
            <a:spLocks noGrp="1"/>
          </p:cNvSpPr>
          <p:nvPr>
            <p:ph type="sldNum" sz="quarter" idx="12"/>
          </p:nvPr>
        </p:nvSpPr>
        <p:spPr/>
        <p:txBody>
          <a:bodyPr/>
          <a:lstStyle/>
          <a:p>
            <a:fld id="{843A212D-E924-49B1-971D-ACEAEB6C7478}" type="slidenum">
              <a:rPr lang="en-US" smtClean="0"/>
              <a:t>14</a:t>
            </a:fld>
            <a:endParaRPr lang="en-US"/>
          </a:p>
        </p:txBody>
      </p:sp>
      <p:sp>
        <p:nvSpPr>
          <p:cNvPr id="5" name="TextBox 4">
            <a:extLst>
              <a:ext uri="{FF2B5EF4-FFF2-40B4-BE49-F238E27FC236}">
                <a16:creationId xmlns:a16="http://schemas.microsoft.com/office/drawing/2014/main" id="{350F3DF6-14F3-77B9-7EA0-5BBB57D1598F}"/>
              </a:ext>
            </a:extLst>
          </p:cNvPr>
          <p:cNvSpPr txBox="1"/>
          <p:nvPr/>
        </p:nvSpPr>
        <p:spPr>
          <a:xfrm>
            <a:off x="886036" y="1544320"/>
            <a:ext cx="10326793" cy="1508105"/>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Pre-winded coils</a:t>
            </a:r>
          </a:p>
          <a:p>
            <a:endParaRPr lang="en-US" sz="2600">
              <a:solidFill>
                <a:srgbClr val="002060"/>
              </a:solidFill>
            </a:endParaRPr>
          </a:p>
          <a:p>
            <a:endParaRPr lang="en-US" sz="2600">
              <a:solidFill>
                <a:srgbClr val="002060"/>
              </a:solidFill>
            </a:endParaRPr>
          </a:p>
          <a:p>
            <a:pPr marL="457200" indent="-457200">
              <a:buFont typeface="Arial" panose="020B0604020202020204" pitchFamily="34" charset="0"/>
              <a:buChar char="•"/>
            </a:pPr>
            <a:endParaRPr lang="en-US" sz="1400"/>
          </a:p>
        </p:txBody>
      </p:sp>
      <p:sp>
        <p:nvSpPr>
          <p:cNvPr id="3" name="Text Placeholder 4">
            <a:extLst>
              <a:ext uri="{FF2B5EF4-FFF2-40B4-BE49-F238E27FC236}">
                <a16:creationId xmlns:a16="http://schemas.microsoft.com/office/drawing/2014/main" id="{429F10CE-2FA8-B590-0730-C10F82901B7D}"/>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7" name="Picture 6">
            <a:extLst>
              <a:ext uri="{FF2B5EF4-FFF2-40B4-BE49-F238E27FC236}">
                <a16:creationId xmlns:a16="http://schemas.microsoft.com/office/drawing/2014/main" id="{A144D9B0-8F3F-9148-3DDA-353DBF0A779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1778" y="2297922"/>
            <a:ext cx="3748443" cy="3015308"/>
          </a:xfrm>
          <a:prstGeom prst="rect">
            <a:avLst/>
          </a:prstGeom>
          <a:noFill/>
          <a:ln>
            <a:noFill/>
          </a:ln>
        </p:spPr>
      </p:pic>
      <p:pic>
        <p:nvPicPr>
          <p:cNvPr id="14" name="Picture 13" descr="A metal object with a wire&#10;&#10;AI-generated content may be incorrect.">
            <a:extLst>
              <a:ext uri="{FF2B5EF4-FFF2-40B4-BE49-F238E27FC236}">
                <a16:creationId xmlns:a16="http://schemas.microsoft.com/office/drawing/2014/main" id="{7645721E-2670-1E74-D48F-A5EB45AA7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18814" y="2135622"/>
            <a:ext cx="3015105" cy="3482235"/>
          </a:xfrm>
          <a:prstGeom prst="rect">
            <a:avLst/>
          </a:prstGeom>
        </p:spPr>
      </p:pic>
      <p:sp>
        <p:nvSpPr>
          <p:cNvPr id="6" name="TextBox 5">
            <a:extLst>
              <a:ext uri="{FF2B5EF4-FFF2-40B4-BE49-F238E27FC236}">
                <a16:creationId xmlns:a16="http://schemas.microsoft.com/office/drawing/2014/main" id="{6789C3FB-25A5-C95A-541B-3EA73676EB6F}"/>
              </a:ext>
            </a:extLst>
          </p:cNvPr>
          <p:cNvSpPr txBox="1"/>
          <p:nvPr/>
        </p:nvSpPr>
        <p:spPr>
          <a:xfrm>
            <a:off x="4989878" y="6194286"/>
            <a:ext cx="5767669" cy="553998"/>
          </a:xfrm>
          <a:prstGeom prst="rect">
            <a:avLst/>
          </a:prstGeom>
          <a:noFill/>
        </p:spPr>
        <p:txBody>
          <a:bodyPr wrap="square" rtlCol="0">
            <a:spAutoFit/>
          </a:bodyPr>
          <a:lstStyle/>
          <a:p>
            <a:pPr marL="171450" indent="-171450">
              <a:buFont typeface="Arial" panose="020B0604020202020204" pitchFamily="34" charset="0"/>
              <a:buChar char="•"/>
            </a:pPr>
            <a:r>
              <a:rPr lang="en-US" sz="1000"/>
              <a:t>D. Ceylan, M. Merdzan, F. Sweegers, E. A. Lomonova, “A permanent-magnet-free electrical drive for heavy-duty electric vehicles in agricultural sector,” Demonstrator project proposal (TTW 19858) granted by the Netherlands Organization for Scientific Research (NWO), 2022.</a:t>
            </a:r>
            <a:endParaRPr lang="en-US" sz="1000">
              <a:effectLst/>
            </a:endParaRPr>
          </a:p>
        </p:txBody>
      </p:sp>
      <p:pic>
        <p:nvPicPr>
          <p:cNvPr id="8" name="Picture 7" descr="A close-up of a metal object&#10;&#10;Description automatically generated">
            <a:extLst>
              <a:ext uri="{FF2B5EF4-FFF2-40B4-BE49-F238E27FC236}">
                <a16:creationId xmlns:a16="http://schemas.microsoft.com/office/drawing/2014/main" id="{783114EE-8932-B197-D138-4944599C5BEF}"/>
              </a:ext>
            </a:extLst>
          </p:cNvPr>
          <p:cNvPicPr>
            <a:picLocks noChangeAspect="1"/>
          </p:cNvPicPr>
          <p:nvPr/>
        </p:nvPicPr>
        <p:blipFill>
          <a:blip r:embed="rId5">
            <a:extLst>
              <a:ext uri="{28A0092B-C50C-407E-A947-70E740481C1C}">
                <a14:useLocalDpi xmlns:a14="http://schemas.microsoft.com/office/drawing/2010/main" val="0"/>
              </a:ext>
            </a:extLst>
          </a:blip>
          <a:srcRect r="13386"/>
          <a:stretch/>
        </p:blipFill>
        <p:spPr>
          <a:xfrm>
            <a:off x="8324515" y="2297922"/>
            <a:ext cx="3482236" cy="3015308"/>
          </a:xfrm>
          <a:prstGeom prst="rect">
            <a:avLst/>
          </a:prstGeom>
        </p:spPr>
      </p:pic>
    </p:spTree>
    <p:extLst>
      <p:ext uri="{BB962C8B-B14F-4D97-AF65-F5344CB8AC3E}">
        <p14:creationId xmlns:p14="http://schemas.microsoft.com/office/powerpoint/2010/main" val="362221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806B4-6937-FD7A-EECE-8B3738D92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F8D55E-67F5-1950-908D-25FE0D515FDB}"/>
              </a:ext>
            </a:extLst>
          </p:cNvPr>
          <p:cNvSpPr>
            <a:spLocks noGrp="1"/>
          </p:cNvSpPr>
          <p:nvPr>
            <p:ph type="title"/>
          </p:nvPr>
        </p:nvSpPr>
        <p:spPr/>
        <p:txBody>
          <a:bodyPr/>
          <a:lstStyle/>
          <a:p>
            <a:r>
              <a:rPr lang="en-US">
                <a:solidFill>
                  <a:srgbClr val="002060"/>
                </a:solidFill>
              </a:rPr>
              <a:t>Manufacturing challenges</a:t>
            </a:r>
          </a:p>
        </p:txBody>
      </p:sp>
      <p:sp>
        <p:nvSpPr>
          <p:cNvPr id="4" name="Slide Number Placeholder 3">
            <a:extLst>
              <a:ext uri="{FF2B5EF4-FFF2-40B4-BE49-F238E27FC236}">
                <a16:creationId xmlns:a16="http://schemas.microsoft.com/office/drawing/2014/main" id="{D5F789F5-199D-EEA0-E701-A081BF23E98A}"/>
              </a:ext>
            </a:extLst>
          </p:cNvPr>
          <p:cNvSpPr>
            <a:spLocks noGrp="1"/>
          </p:cNvSpPr>
          <p:nvPr>
            <p:ph type="sldNum" sz="quarter" idx="12"/>
          </p:nvPr>
        </p:nvSpPr>
        <p:spPr/>
        <p:txBody>
          <a:bodyPr/>
          <a:lstStyle/>
          <a:p>
            <a:fld id="{843A212D-E924-49B1-971D-ACEAEB6C7478}" type="slidenum">
              <a:rPr lang="en-US" smtClean="0"/>
              <a:t>15</a:t>
            </a:fld>
            <a:endParaRPr lang="en-US"/>
          </a:p>
        </p:txBody>
      </p:sp>
      <p:sp>
        <p:nvSpPr>
          <p:cNvPr id="5" name="TextBox 4">
            <a:extLst>
              <a:ext uri="{FF2B5EF4-FFF2-40B4-BE49-F238E27FC236}">
                <a16:creationId xmlns:a16="http://schemas.microsoft.com/office/drawing/2014/main" id="{177E6483-F0C2-50FE-1448-5017738E4831}"/>
              </a:ext>
            </a:extLst>
          </p:cNvPr>
          <p:cNvSpPr txBox="1"/>
          <p:nvPr/>
        </p:nvSpPr>
        <p:spPr>
          <a:xfrm>
            <a:off x="886036" y="1544320"/>
            <a:ext cx="10326793" cy="1508105"/>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Installation and potting of the windings</a:t>
            </a:r>
          </a:p>
          <a:p>
            <a:endParaRPr lang="en-US" sz="2600">
              <a:solidFill>
                <a:srgbClr val="002060"/>
              </a:solidFill>
            </a:endParaRPr>
          </a:p>
          <a:p>
            <a:endParaRPr lang="en-US" sz="2600">
              <a:solidFill>
                <a:srgbClr val="002060"/>
              </a:solidFill>
            </a:endParaRPr>
          </a:p>
          <a:p>
            <a:pPr marL="457200" indent="-457200">
              <a:buFont typeface="Arial" panose="020B0604020202020204" pitchFamily="34" charset="0"/>
              <a:buChar char="•"/>
            </a:pPr>
            <a:endParaRPr lang="en-US" sz="1400"/>
          </a:p>
        </p:txBody>
      </p:sp>
      <p:sp>
        <p:nvSpPr>
          <p:cNvPr id="3" name="Text Placeholder 4">
            <a:extLst>
              <a:ext uri="{FF2B5EF4-FFF2-40B4-BE49-F238E27FC236}">
                <a16:creationId xmlns:a16="http://schemas.microsoft.com/office/drawing/2014/main" id="{7072755B-EAFD-1E72-99A0-2BCE0880C393}"/>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10" name="Picture 9" descr="A circular object with red and silver objects&#10;&#10;AI-generated content may be incorrect.">
            <a:extLst>
              <a:ext uri="{FF2B5EF4-FFF2-40B4-BE49-F238E27FC236}">
                <a16:creationId xmlns:a16="http://schemas.microsoft.com/office/drawing/2014/main" id="{0177CCFF-FBAC-0830-310A-7C9B15615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850" y="2298372"/>
            <a:ext cx="3803200" cy="3269226"/>
          </a:xfrm>
          <a:prstGeom prst="rect">
            <a:avLst/>
          </a:prstGeom>
        </p:spPr>
      </p:pic>
      <p:pic>
        <p:nvPicPr>
          <p:cNvPr id="7" name="Picture 6" descr="A close up of a machine&#10;&#10;AI-generated content may be incorrect.">
            <a:extLst>
              <a:ext uri="{FF2B5EF4-FFF2-40B4-BE49-F238E27FC236}">
                <a16:creationId xmlns:a16="http://schemas.microsoft.com/office/drawing/2014/main" id="{0337E8F6-9FBB-1976-DD9B-5B4681EEE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461" y="2298372"/>
            <a:ext cx="4355690" cy="3266768"/>
          </a:xfrm>
          <a:prstGeom prst="rect">
            <a:avLst/>
          </a:prstGeom>
        </p:spPr>
      </p:pic>
      <p:sp>
        <p:nvSpPr>
          <p:cNvPr id="6" name="TextBox 5">
            <a:extLst>
              <a:ext uri="{FF2B5EF4-FFF2-40B4-BE49-F238E27FC236}">
                <a16:creationId xmlns:a16="http://schemas.microsoft.com/office/drawing/2014/main" id="{F21394E4-3C19-35AC-A10B-220CD2A7BB1A}"/>
              </a:ext>
            </a:extLst>
          </p:cNvPr>
          <p:cNvSpPr txBox="1"/>
          <p:nvPr/>
        </p:nvSpPr>
        <p:spPr>
          <a:xfrm>
            <a:off x="4989878" y="6194286"/>
            <a:ext cx="5767669" cy="553998"/>
          </a:xfrm>
          <a:prstGeom prst="rect">
            <a:avLst/>
          </a:prstGeom>
          <a:noFill/>
        </p:spPr>
        <p:txBody>
          <a:bodyPr wrap="square" rtlCol="0">
            <a:spAutoFit/>
          </a:bodyPr>
          <a:lstStyle/>
          <a:p>
            <a:pPr marL="171450" indent="-171450">
              <a:buFont typeface="Arial" panose="020B0604020202020204" pitchFamily="34" charset="0"/>
              <a:buChar char="•"/>
            </a:pPr>
            <a:r>
              <a:rPr lang="en-US" sz="1000"/>
              <a:t>D. Ceylan, M. Merdzan, F. Sweegers, E. A. Lomonova, “A permanent-magnet-free electrical drive for heavy-duty electric vehicles in agricultural sector,” Demonstrator project proposal (TTW 19858) granted by the Netherlands Organization for Scientific Research (NWO), 2022.</a:t>
            </a:r>
            <a:endParaRPr lang="en-US" sz="1000">
              <a:effectLst/>
            </a:endParaRPr>
          </a:p>
        </p:txBody>
      </p:sp>
    </p:spTree>
    <p:extLst>
      <p:ext uri="{BB962C8B-B14F-4D97-AF65-F5344CB8AC3E}">
        <p14:creationId xmlns:p14="http://schemas.microsoft.com/office/powerpoint/2010/main" val="71652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AA4F8-5E7E-EA5D-3C36-2207CF0F6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248E38-16D1-00D7-DF8E-07F6671375DE}"/>
              </a:ext>
            </a:extLst>
          </p:cNvPr>
          <p:cNvSpPr>
            <a:spLocks noGrp="1"/>
          </p:cNvSpPr>
          <p:nvPr>
            <p:ph type="title"/>
          </p:nvPr>
        </p:nvSpPr>
        <p:spPr/>
        <p:txBody>
          <a:bodyPr/>
          <a:lstStyle/>
          <a:p>
            <a:r>
              <a:rPr lang="en-US">
                <a:solidFill>
                  <a:srgbClr val="002060"/>
                </a:solidFill>
              </a:rPr>
              <a:t>Manufacturing challenges</a:t>
            </a:r>
          </a:p>
        </p:txBody>
      </p:sp>
      <p:sp>
        <p:nvSpPr>
          <p:cNvPr id="4" name="Slide Number Placeholder 3">
            <a:extLst>
              <a:ext uri="{FF2B5EF4-FFF2-40B4-BE49-F238E27FC236}">
                <a16:creationId xmlns:a16="http://schemas.microsoft.com/office/drawing/2014/main" id="{7DD3B01C-68AD-D4B5-5C21-23081DD35FF2}"/>
              </a:ext>
            </a:extLst>
          </p:cNvPr>
          <p:cNvSpPr>
            <a:spLocks noGrp="1"/>
          </p:cNvSpPr>
          <p:nvPr>
            <p:ph type="sldNum" sz="quarter" idx="12"/>
          </p:nvPr>
        </p:nvSpPr>
        <p:spPr/>
        <p:txBody>
          <a:bodyPr/>
          <a:lstStyle/>
          <a:p>
            <a:fld id="{843A212D-E924-49B1-971D-ACEAEB6C7478}" type="slidenum">
              <a:rPr lang="en-US" smtClean="0"/>
              <a:t>16</a:t>
            </a:fld>
            <a:endParaRPr lang="en-US"/>
          </a:p>
        </p:txBody>
      </p:sp>
      <p:sp>
        <p:nvSpPr>
          <p:cNvPr id="5" name="TextBox 4">
            <a:extLst>
              <a:ext uri="{FF2B5EF4-FFF2-40B4-BE49-F238E27FC236}">
                <a16:creationId xmlns:a16="http://schemas.microsoft.com/office/drawing/2014/main" id="{BB7954D1-FD7A-E052-2210-5015305B397A}"/>
              </a:ext>
            </a:extLst>
          </p:cNvPr>
          <p:cNvSpPr txBox="1"/>
          <p:nvPr/>
        </p:nvSpPr>
        <p:spPr>
          <a:xfrm>
            <a:off x="886036" y="1544320"/>
            <a:ext cx="10326793" cy="1508105"/>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Integration of the water cooling</a:t>
            </a:r>
          </a:p>
          <a:p>
            <a:endParaRPr lang="en-US" sz="2600">
              <a:solidFill>
                <a:srgbClr val="002060"/>
              </a:solidFill>
            </a:endParaRPr>
          </a:p>
          <a:p>
            <a:endParaRPr lang="en-US" sz="2600">
              <a:solidFill>
                <a:srgbClr val="002060"/>
              </a:solidFill>
            </a:endParaRPr>
          </a:p>
          <a:p>
            <a:pPr marL="457200" indent="-457200">
              <a:buFont typeface="Arial" panose="020B0604020202020204" pitchFamily="34" charset="0"/>
              <a:buChar char="•"/>
            </a:pPr>
            <a:endParaRPr lang="en-US" sz="1400"/>
          </a:p>
        </p:txBody>
      </p:sp>
      <p:sp>
        <p:nvSpPr>
          <p:cNvPr id="3" name="Text Placeholder 4">
            <a:extLst>
              <a:ext uri="{FF2B5EF4-FFF2-40B4-BE49-F238E27FC236}">
                <a16:creationId xmlns:a16="http://schemas.microsoft.com/office/drawing/2014/main" id="{2C7D8A71-8C46-1B94-571F-BC60C69D8D1F}"/>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8" name="Picture 7" descr="A round metal cylinder with orange wires&#10;&#10;AI-generated content may be incorrect.">
            <a:extLst>
              <a:ext uri="{FF2B5EF4-FFF2-40B4-BE49-F238E27FC236}">
                <a16:creationId xmlns:a16="http://schemas.microsoft.com/office/drawing/2014/main" id="{6E4E1190-63B1-6CB0-F8A9-51BE90005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61" y="2294305"/>
            <a:ext cx="4364390" cy="3273293"/>
          </a:xfrm>
          <a:prstGeom prst="rect">
            <a:avLst/>
          </a:prstGeom>
        </p:spPr>
      </p:pic>
      <p:sp>
        <p:nvSpPr>
          <p:cNvPr id="6" name="TextBox 5">
            <a:extLst>
              <a:ext uri="{FF2B5EF4-FFF2-40B4-BE49-F238E27FC236}">
                <a16:creationId xmlns:a16="http://schemas.microsoft.com/office/drawing/2014/main" id="{FF25C71F-924F-F563-DC24-09C40E212902}"/>
              </a:ext>
            </a:extLst>
          </p:cNvPr>
          <p:cNvSpPr txBox="1"/>
          <p:nvPr/>
        </p:nvSpPr>
        <p:spPr>
          <a:xfrm>
            <a:off x="4989878" y="6194286"/>
            <a:ext cx="5767669" cy="553998"/>
          </a:xfrm>
          <a:prstGeom prst="rect">
            <a:avLst/>
          </a:prstGeom>
          <a:noFill/>
        </p:spPr>
        <p:txBody>
          <a:bodyPr wrap="square" rtlCol="0">
            <a:spAutoFit/>
          </a:bodyPr>
          <a:lstStyle/>
          <a:p>
            <a:pPr marL="171450" indent="-171450">
              <a:buFont typeface="Arial" panose="020B0604020202020204" pitchFamily="34" charset="0"/>
              <a:buChar char="•"/>
            </a:pPr>
            <a:r>
              <a:rPr lang="en-US" sz="1000"/>
              <a:t>D. Ceylan, M. Merdzan, F. Sweegers, E. A. Lomonova, “A permanent-magnet-free electrical drive for heavy-duty electric vehicles in agricultural sector,” Demonstrator project proposal (TTW 19858) granted by the Netherlands Organization for Scientific Research (NWO), 2022.</a:t>
            </a:r>
            <a:endParaRPr lang="en-US" sz="1000">
              <a:effectLst/>
            </a:endParaRPr>
          </a:p>
        </p:txBody>
      </p:sp>
      <p:pic>
        <p:nvPicPr>
          <p:cNvPr id="7" name="Picture 6" descr="A machine with a round metal cylinder&#10;&#10;Description automatically generated with medium confidence">
            <a:extLst>
              <a:ext uri="{FF2B5EF4-FFF2-40B4-BE49-F238E27FC236}">
                <a16:creationId xmlns:a16="http://schemas.microsoft.com/office/drawing/2014/main" id="{4176A627-3B0E-B030-EE47-D6E44B0F81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0595" y="2300912"/>
            <a:ext cx="4355581" cy="3266686"/>
          </a:xfrm>
          <a:prstGeom prst="rect">
            <a:avLst/>
          </a:prstGeom>
        </p:spPr>
      </p:pic>
    </p:spTree>
    <p:extLst>
      <p:ext uri="{BB962C8B-B14F-4D97-AF65-F5344CB8AC3E}">
        <p14:creationId xmlns:p14="http://schemas.microsoft.com/office/powerpoint/2010/main" val="83619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4CD77-385D-5DF4-F42F-B115E197F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F6A4A-5B5C-CD69-952C-0CE943D34EC9}"/>
              </a:ext>
            </a:extLst>
          </p:cNvPr>
          <p:cNvSpPr>
            <a:spLocks noGrp="1"/>
          </p:cNvSpPr>
          <p:nvPr>
            <p:ph type="title"/>
          </p:nvPr>
        </p:nvSpPr>
        <p:spPr/>
        <p:txBody>
          <a:bodyPr/>
          <a:lstStyle/>
          <a:p>
            <a:r>
              <a:rPr lang="en-US">
                <a:solidFill>
                  <a:srgbClr val="002060"/>
                </a:solidFill>
              </a:rPr>
              <a:t>Electric drive challenges</a:t>
            </a:r>
          </a:p>
        </p:txBody>
      </p:sp>
      <p:sp>
        <p:nvSpPr>
          <p:cNvPr id="4" name="Slide Number Placeholder 3">
            <a:extLst>
              <a:ext uri="{FF2B5EF4-FFF2-40B4-BE49-F238E27FC236}">
                <a16:creationId xmlns:a16="http://schemas.microsoft.com/office/drawing/2014/main" id="{8AB63246-F4D6-ACD9-171F-EF95A3A536DB}"/>
              </a:ext>
            </a:extLst>
          </p:cNvPr>
          <p:cNvSpPr>
            <a:spLocks noGrp="1"/>
          </p:cNvSpPr>
          <p:nvPr>
            <p:ph type="sldNum" sz="quarter" idx="12"/>
          </p:nvPr>
        </p:nvSpPr>
        <p:spPr/>
        <p:txBody>
          <a:bodyPr/>
          <a:lstStyle/>
          <a:p>
            <a:fld id="{843A212D-E924-49B1-971D-ACEAEB6C7478}" type="slidenum">
              <a:rPr lang="en-US" smtClean="0"/>
              <a:t>17</a:t>
            </a:fld>
            <a:endParaRPr lang="en-US"/>
          </a:p>
        </p:txBody>
      </p:sp>
      <p:sp>
        <p:nvSpPr>
          <p:cNvPr id="5" name="TextBox 4">
            <a:extLst>
              <a:ext uri="{FF2B5EF4-FFF2-40B4-BE49-F238E27FC236}">
                <a16:creationId xmlns:a16="http://schemas.microsoft.com/office/drawing/2014/main" id="{603FCB98-8668-4BA4-49B6-9EED63E85427}"/>
              </a:ext>
            </a:extLst>
          </p:cNvPr>
          <p:cNvSpPr txBox="1"/>
          <p:nvPr/>
        </p:nvSpPr>
        <p:spPr>
          <a:xfrm>
            <a:off x="886036" y="1544320"/>
            <a:ext cx="10326793" cy="1508105"/>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Four quadrant motor test setup</a:t>
            </a:r>
          </a:p>
          <a:p>
            <a:endParaRPr lang="en-US" sz="2600">
              <a:solidFill>
                <a:srgbClr val="002060"/>
              </a:solidFill>
            </a:endParaRPr>
          </a:p>
          <a:p>
            <a:endParaRPr lang="en-US" sz="2600">
              <a:solidFill>
                <a:srgbClr val="002060"/>
              </a:solidFill>
            </a:endParaRPr>
          </a:p>
          <a:p>
            <a:pPr marL="457200" indent="-457200">
              <a:buFont typeface="Arial" panose="020B0604020202020204" pitchFamily="34" charset="0"/>
              <a:buChar char="•"/>
            </a:pPr>
            <a:endParaRPr lang="en-US" sz="1400"/>
          </a:p>
        </p:txBody>
      </p:sp>
      <p:sp>
        <p:nvSpPr>
          <p:cNvPr id="3" name="Text Placeholder 4">
            <a:extLst>
              <a:ext uri="{FF2B5EF4-FFF2-40B4-BE49-F238E27FC236}">
                <a16:creationId xmlns:a16="http://schemas.microsoft.com/office/drawing/2014/main" id="{FEEFCA09-ACA5-17D2-EF17-A8EED78EFB99}"/>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6" name="Picture 5" descr="A blueprint of a machine&#10;&#10;Description automatically generated">
            <a:extLst>
              <a:ext uri="{FF2B5EF4-FFF2-40B4-BE49-F238E27FC236}">
                <a16:creationId xmlns:a16="http://schemas.microsoft.com/office/drawing/2014/main" id="{DF054715-D814-64A9-032F-862FFB078822}"/>
              </a:ext>
            </a:extLst>
          </p:cNvPr>
          <p:cNvPicPr>
            <a:picLocks noChangeAspect="1"/>
          </p:cNvPicPr>
          <p:nvPr/>
        </p:nvPicPr>
        <p:blipFill>
          <a:blip r:embed="rId3"/>
          <a:stretch>
            <a:fillRect/>
          </a:stretch>
        </p:blipFill>
        <p:spPr>
          <a:xfrm>
            <a:off x="979171" y="2309352"/>
            <a:ext cx="5224771" cy="3015308"/>
          </a:xfrm>
          <a:prstGeom prst="rect">
            <a:avLst/>
          </a:prstGeom>
        </p:spPr>
      </p:pic>
      <p:pic>
        <p:nvPicPr>
          <p:cNvPr id="7" name="Picture 6" descr="A computer equipment in a room&#10;&#10;Description automatically generated">
            <a:extLst>
              <a:ext uri="{FF2B5EF4-FFF2-40B4-BE49-F238E27FC236}">
                <a16:creationId xmlns:a16="http://schemas.microsoft.com/office/drawing/2014/main" id="{1908AECE-1FB0-5DBD-DB2C-47117674AA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6791" y="2305132"/>
            <a:ext cx="4026038" cy="3019528"/>
          </a:xfrm>
          <a:prstGeom prst="rect">
            <a:avLst/>
          </a:prstGeom>
        </p:spPr>
      </p:pic>
      <p:sp>
        <p:nvSpPr>
          <p:cNvPr id="8" name="TextBox 7">
            <a:extLst>
              <a:ext uri="{FF2B5EF4-FFF2-40B4-BE49-F238E27FC236}">
                <a16:creationId xmlns:a16="http://schemas.microsoft.com/office/drawing/2014/main" id="{F5F17E60-F34A-A0BE-A167-C7BF20BDCEEC}"/>
              </a:ext>
            </a:extLst>
          </p:cNvPr>
          <p:cNvSpPr txBox="1"/>
          <p:nvPr/>
        </p:nvSpPr>
        <p:spPr>
          <a:xfrm>
            <a:off x="4989878" y="6194286"/>
            <a:ext cx="5767669" cy="553998"/>
          </a:xfrm>
          <a:prstGeom prst="rect">
            <a:avLst/>
          </a:prstGeom>
          <a:noFill/>
        </p:spPr>
        <p:txBody>
          <a:bodyPr wrap="square" rtlCol="0">
            <a:spAutoFit/>
          </a:bodyPr>
          <a:lstStyle/>
          <a:p>
            <a:pPr marL="171450" indent="-171450">
              <a:buFont typeface="Arial" panose="020B0604020202020204" pitchFamily="34" charset="0"/>
              <a:buChar char="•"/>
            </a:pPr>
            <a:r>
              <a:rPr lang="en-US" sz="1000"/>
              <a:t>D. Ceylan, M. Merdzan, F. Sweegers, E. A. Lomonova, “A permanent-magnet-free electrical drive for heavy-duty electric vehicles in agricultural sector,” Demonstrator project proposal (TTW 19858) granted by the Netherlands Organization for Scientific Research (NWO), 2022.</a:t>
            </a:r>
            <a:endParaRPr lang="en-US" sz="1000">
              <a:effectLst/>
            </a:endParaRPr>
          </a:p>
        </p:txBody>
      </p:sp>
    </p:spTree>
    <p:extLst>
      <p:ext uri="{BB962C8B-B14F-4D97-AF65-F5344CB8AC3E}">
        <p14:creationId xmlns:p14="http://schemas.microsoft.com/office/powerpoint/2010/main" val="362902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4300B-5E26-9508-591B-1C8882AC7C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6175C7-0BF3-2798-E0F8-850BF6118637}"/>
              </a:ext>
            </a:extLst>
          </p:cNvPr>
          <p:cNvSpPr>
            <a:spLocks noGrp="1"/>
          </p:cNvSpPr>
          <p:nvPr>
            <p:ph type="title"/>
          </p:nvPr>
        </p:nvSpPr>
        <p:spPr/>
        <p:txBody>
          <a:bodyPr/>
          <a:lstStyle/>
          <a:p>
            <a:r>
              <a:rPr lang="en-US">
                <a:solidFill>
                  <a:srgbClr val="002060"/>
                </a:solidFill>
              </a:rPr>
              <a:t>Electric drive challenges</a:t>
            </a:r>
          </a:p>
        </p:txBody>
      </p:sp>
      <p:sp>
        <p:nvSpPr>
          <p:cNvPr id="4" name="Slide Number Placeholder 3">
            <a:extLst>
              <a:ext uri="{FF2B5EF4-FFF2-40B4-BE49-F238E27FC236}">
                <a16:creationId xmlns:a16="http://schemas.microsoft.com/office/drawing/2014/main" id="{1C9C9313-ACA9-55C1-FDAC-75D16D38AC15}"/>
              </a:ext>
            </a:extLst>
          </p:cNvPr>
          <p:cNvSpPr>
            <a:spLocks noGrp="1"/>
          </p:cNvSpPr>
          <p:nvPr>
            <p:ph type="sldNum" sz="quarter" idx="12"/>
          </p:nvPr>
        </p:nvSpPr>
        <p:spPr/>
        <p:txBody>
          <a:bodyPr/>
          <a:lstStyle/>
          <a:p>
            <a:fld id="{843A212D-E924-49B1-971D-ACEAEB6C7478}" type="slidenum">
              <a:rPr lang="en-US" smtClean="0"/>
              <a:t>18</a:t>
            </a:fld>
            <a:endParaRPr lang="en-US"/>
          </a:p>
        </p:txBody>
      </p:sp>
      <p:sp>
        <p:nvSpPr>
          <p:cNvPr id="5" name="TextBox 4">
            <a:extLst>
              <a:ext uri="{FF2B5EF4-FFF2-40B4-BE49-F238E27FC236}">
                <a16:creationId xmlns:a16="http://schemas.microsoft.com/office/drawing/2014/main" id="{C0C8C058-4E60-C9E9-B61E-E34E19BA1F8E}"/>
              </a:ext>
            </a:extLst>
          </p:cNvPr>
          <p:cNvSpPr txBox="1"/>
          <p:nvPr/>
        </p:nvSpPr>
        <p:spPr>
          <a:xfrm>
            <a:off x="886036" y="1544320"/>
            <a:ext cx="10326793" cy="1508105"/>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Development of control algorithms</a:t>
            </a:r>
          </a:p>
          <a:p>
            <a:endParaRPr lang="en-US" sz="2600">
              <a:solidFill>
                <a:srgbClr val="002060"/>
              </a:solidFill>
            </a:endParaRPr>
          </a:p>
          <a:p>
            <a:endParaRPr lang="en-US" sz="2600">
              <a:solidFill>
                <a:srgbClr val="002060"/>
              </a:solidFill>
            </a:endParaRPr>
          </a:p>
          <a:p>
            <a:pPr marL="457200" indent="-457200">
              <a:buFont typeface="Arial" panose="020B0604020202020204" pitchFamily="34" charset="0"/>
              <a:buChar char="•"/>
            </a:pPr>
            <a:endParaRPr lang="en-US" sz="1400"/>
          </a:p>
        </p:txBody>
      </p:sp>
      <p:sp>
        <p:nvSpPr>
          <p:cNvPr id="3" name="Text Placeholder 4">
            <a:extLst>
              <a:ext uri="{FF2B5EF4-FFF2-40B4-BE49-F238E27FC236}">
                <a16:creationId xmlns:a16="http://schemas.microsoft.com/office/drawing/2014/main" id="{917F8B9B-17F1-A4AC-6A92-A849B3816E55}"/>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8" name="Content Placeholder 6" descr="A screenshot of a computer program&#10;&#10;Description automatically generated">
            <a:extLst>
              <a:ext uri="{FF2B5EF4-FFF2-40B4-BE49-F238E27FC236}">
                <a16:creationId xmlns:a16="http://schemas.microsoft.com/office/drawing/2014/main" id="{45D89C6A-E874-2419-692A-7E1DEC6A9B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153" y="2298372"/>
            <a:ext cx="6769826" cy="2828432"/>
          </a:xfrm>
          <a:prstGeom prst="rect">
            <a:avLst/>
          </a:prstGeom>
        </p:spPr>
      </p:pic>
      <p:pic>
        <p:nvPicPr>
          <p:cNvPr id="9" name="Picture 8" descr="A diagram of a phase&#10;&#10;Description automatically generated">
            <a:extLst>
              <a:ext uri="{FF2B5EF4-FFF2-40B4-BE49-F238E27FC236}">
                <a16:creationId xmlns:a16="http://schemas.microsoft.com/office/drawing/2014/main" id="{97A5DD16-1C2D-53BB-22B9-B3B19A8127F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0505" y="2096939"/>
            <a:ext cx="4961620" cy="2966488"/>
          </a:xfrm>
          <a:prstGeom prst="rect">
            <a:avLst/>
          </a:prstGeom>
          <a:noFill/>
          <a:ln>
            <a:noFill/>
          </a:ln>
        </p:spPr>
      </p:pic>
      <p:sp>
        <p:nvSpPr>
          <p:cNvPr id="6" name="TextBox 5">
            <a:extLst>
              <a:ext uri="{FF2B5EF4-FFF2-40B4-BE49-F238E27FC236}">
                <a16:creationId xmlns:a16="http://schemas.microsoft.com/office/drawing/2014/main" id="{81C81701-9BFD-EE28-2FCE-C14FA95C4DE2}"/>
              </a:ext>
            </a:extLst>
          </p:cNvPr>
          <p:cNvSpPr txBox="1"/>
          <p:nvPr/>
        </p:nvSpPr>
        <p:spPr>
          <a:xfrm>
            <a:off x="4989878" y="6194286"/>
            <a:ext cx="5767669" cy="553998"/>
          </a:xfrm>
          <a:prstGeom prst="rect">
            <a:avLst/>
          </a:prstGeom>
          <a:noFill/>
        </p:spPr>
        <p:txBody>
          <a:bodyPr wrap="square" rtlCol="0">
            <a:spAutoFit/>
          </a:bodyPr>
          <a:lstStyle/>
          <a:p>
            <a:pPr marL="171450" indent="-171450">
              <a:buFont typeface="Arial" panose="020B0604020202020204" pitchFamily="34" charset="0"/>
              <a:buChar char="•"/>
            </a:pPr>
            <a:r>
              <a:rPr lang="en-US" sz="1000"/>
              <a:t>D. Ceylan, M. Merdzan, F. Sweegers, E. A. Lomonova, “A permanent-magnet-free electrical drive for heavy-duty electric vehicles in agricultural sector,” Demonstrator project proposal (TTW 19858) granted by the Netherlands Organization for Scientific Research (NWO), 2022.</a:t>
            </a:r>
            <a:endParaRPr lang="en-US" sz="1000">
              <a:effectLst/>
            </a:endParaRPr>
          </a:p>
        </p:txBody>
      </p:sp>
    </p:spTree>
    <p:extLst>
      <p:ext uri="{BB962C8B-B14F-4D97-AF65-F5344CB8AC3E}">
        <p14:creationId xmlns:p14="http://schemas.microsoft.com/office/powerpoint/2010/main" val="294060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6896A-591C-AF04-ED84-AE2570671C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1B6EB-E5FB-8FCB-7E45-03F29F564097}"/>
              </a:ext>
            </a:extLst>
          </p:cNvPr>
          <p:cNvSpPr>
            <a:spLocks noGrp="1"/>
          </p:cNvSpPr>
          <p:nvPr>
            <p:ph type="title"/>
          </p:nvPr>
        </p:nvSpPr>
        <p:spPr/>
        <p:txBody>
          <a:bodyPr/>
          <a:lstStyle/>
          <a:p>
            <a:r>
              <a:rPr lang="en-US">
                <a:solidFill>
                  <a:srgbClr val="002060"/>
                </a:solidFill>
              </a:rPr>
              <a:t>Electric drive challenges</a:t>
            </a:r>
          </a:p>
        </p:txBody>
      </p:sp>
      <p:sp>
        <p:nvSpPr>
          <p:cNvPr id="4" name="Slide Number Placeholder 3">
            <a:extLst>
              <a:ext uri="{FF2B5EF4-FFF2-40B4-BE49-F238E27FC236}">
                <a16:creationId xmlns:a16="http://schemas.microsoft.com/office/drawing/2014/main" id="{E25BCE0C-43AD-A6BE-B99D-0D574A82343D}"/>
              </a:ext>
            </a:extLst>
          </p:cNvPr>
          <p:cNvSpPr>
            <a:spLocks noGrp="1"/>
          </p:cNvSpPr>
          <p:nvPr>
            <p:ph type="sldNum" sz="quarter" idx="12"/>
          </p:nvPr>
        </p:nvSpPr>
        <p:spPr/>
        <p:txBody>
          <a:bodyPr/>
          <a:lstStyle/>
          <a:p>
            <a:fld id="{843A212D-E924-49B1-971D-ACEAEB6C7478}" type="slidenum">
              <a:rPr lang="en-US" smtClean="0"/>
              <a:t>19</a:t>
            </a:fld>
            <a:endParaRPr lang="en-US"/>
          </a:p>
        </p:txBody>
      </p:sp>
      <p:sp>
        <p:nvSpPr>
          <p:cNvPr id="5" name="TextBox 4">
            <a:extLst>
              <a:ext uri="{FF2B5EF4-FFF2-40B4-BE49-F238E27FC236}">
                <a16:creationId xmlns:a16="http://schemas.microsoft.com/office/drawing/2014/main" id="{C0FB751F-171A-01E5-A886-7445BF0F21AA}"/>
              </a:ext>
            </a:extLst>
          </p:cNvPr>
          <p:cNvSpPr txBox="1"/>
          <p:nvPr/>
        </p:nvSpPr>
        <p:spPr>
          <a:xfrm>
            <a:off x="886036" y="1544320"/>
            <a:ext cx="10326793" cy="1508105"/>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Selection of the excitation sequence</a:t>
            </a:r>
          </a:p>
          <a:p>
            <a:endParaRPr lang="en-US" sz="2600">
              <a:solidFill>
                <a:srgbClr val="002060"/>
              </a:solidFill>
            </a:endParaRPr>
          </a:p>
          <a:p>
            <a:endParaRPr lang="en-US" sz="2600">
              <a:solidFill>
                <a:srgbClr val="002060"/>
              </a:solidFill>
            </a:endParaRPr>
          </a:p>
          <a:p>
            <a:pPr marL="457200" indent="-457200">
              <a:buFont typeface="Arial" panose="020B0604020202020204" pitchFamily="34" charset="0"/>
              <a:buChar char="•"/>
            </a:pPr>
            <a:endParaRPr lang="en-US" sz="1400"/>
          </a:p>
        </p:txBody>
      </p:sp>
      <p:sp>
        <p:nvSpPr>
          <p:cNvPr id="3" name="Text Placeholder 4">
            <a:extLst>
              <a:ext uri="{FF2B5EF4-FFF2-40B4-BE49-F238E27FC236}">
                <a16:creationId xmlns:a16="http://schemas.microsoft.com/office/drawing/2014/main" id="{3F563E3B-D05D-DD45-E248-CBAC84FE7724}"/>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8" name="Picture 7">
            <a:extLst>
              <a:ext uri="{FF2B5EF4-FFF2-40B4-BE49-F238E27FC236}">
                <a16:creationId xmlns:a16="http://schemas.microsoft.com/office/drawing/2014/main" id="{A3A58A21-1EF3-F346-5A5C-6CE0C364CAC1}"/>
              </a:ext>
            </a:extLst>
          </p:cNvPr>
          <p:cNvPicPr>
            <a:picLocks noChangeAspect="1"/>
          </p:cNvPicPr>
          <p:nvPr/>
        </p:nvPicPr>
        <p:blipFill>
          <a:blip r:embed="rId3"/>
          <a:stretch>
            <a:fillRect/>
          </a:stretch>
        </p:blipFill>
        <p:spPr>
          <a:xfrm>
            <a:off x="274524" y="2354388"/>
            <a:ext cx="11549816" cy="3044703"/>
          </a:xfrm>
          <a:prstGeom prst="rect">
            <a:avLst/>
          </a:prstGeom>
        </p:spPr>
      </p:pic>
      <p:sp>
        <p:nvSpPr>
          <p:cNvPr id="6" name="TextBox 5">
            <a:extLst>
              <a:ext uri="{FF2B5EF4-FFF2-40B4-BE49-F238E27FC236}">
                <a16:creationId xmlns:a16="http://schemas.microsoft.com/office/drawing/2014/main" id="{5411BD3C-D1A9-F319-98DB-81167672B5B6}"/>
              </a:ext>
            </a:extLst>
          </p:cNvPr>
          <p:cNvSpPr txBox="1"/>
          <p:nvPr/>
        </p:nvSpPr>
        <p:spPr>
          <a:xfrm>
            <a:off x="4989878" y="6194286"/>
            <a:ext cx="5767669" cy="400110"/>
          </a:xfrm>
          <a:prstGeom prst="rect">
            <a:avLst/>
          </a:prstGeom>
          <a:noFill/>
        </p:spPr>
        <p:txBody>
          <a:bodyPr wrap="square" rtlCol="0">
            <a:spAutoFit/>
          </a:bodyPr>
          <a:lstStyle/>
          <a:p>
            <a:pPr marL="171450" indent="-171450">
              <a:buFont typeface="Arial" panose="020B0604020202020204" pitchFamily="34" charset="0"/>
              <a:buChar char="•"/>
            </a:pPr>
            <a:r>
              <a:rPr lang="en-US" sz="1000"/>
              <a:t>D. Ceylan, K. O. Boynov, and E. A. Lomonova “Post-processing-based flux-weakening control of variable flux reluctance machines,” 21</a:t>
            </a:r>
            <a:r>
              <a:rPr lang="en-US" sz="1000" baseline="30000"/>
              <a:t>st</a:t>
            </a:r>
            <a:r>
              <a:rPr lang="en-US" sz="1000"/>
              <a:t> IEEE Conference on Electromagnetic Field Computation (CEFC), 2024</a:t>
            </a:r>
            <a:endParaRPr lang="en-US" sz="1000">
              <a:effectLst/>
            </a:endParaRPr>
          </a:p>
        </p:txBody>
      </p:sp>
    </p:spTree>
    <p:extLst>
      <p:ext uri="{BB962C8B-B14F-4D97-AF65-F5344CB8AC3E}">
        <p14:creationId xmlns:p14="http://schemas.microsoft.com/office/powerpoint/2010/main" val="79521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47D6B-CE93-B820-60A1-976E66A56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B3B4E-8324-91FA-53B2-2E326611D43F}"/>
              </a:ext>
            </a:extLst>
          </p:cNvPr>
          <p:cNvSpPr>
            <a:spLocks noGrp="1"/>
          </p:cNvSpPr>
          <p:nvPr>
            <p:ph type="title"/>
          </p:nvPr>
        </p:nvSpPr>
        <p:spPr/>
        <p:txBody>
          <a:bodyPr/>
          <a:lstStyle/>
          <a:p>
            <a:r>
              <a:rPr lang="en-US">
                <a:solidFill>
                  <a:srgbClr val="002060"/>
                </a:solidFill>
              </a:rPr>
              <a:t>Content</a:t>
            </a:r>
          </a:p>
        </p:txBody>
      </p:sp>
      <p:sp>
        <p:nvSpPr>
          <p:cNvPr id="4" name="Slide Number Placeholder 3">
            <a:extLst>
              <a:ext uri="{FF2B5EF4-FFF2-40B4-BE49-F238E27FC236}">
                <a16:creationId xmlns:a16="http://schemas.microsoft.com/office/drawing/2014/main" id="{7DAB78D4-163B-EAC7-4D34-58E8C339A54B}"/>
              </a:ext>
            </a:extLst>
          </p:cNvPr>
          <p:cNvSpPr>
            <a:spLocks noGrp="1"/>
          </p:cNvSpPr>
          <p:nvPr>
            <p:ph type="sldNum" sz="quarter" idx="12"/>
          </p:nvPr>
        </p:nvSpPr>
        <p:spPr/>
        <p:txBody>
          <a:bodyPr/>
          <a:lstStyle/>
          <a:p>
            <a:fld id="{843A212D-E924-49B1-971D-ACEAEB6C7478}" type="slidenum">
              <a:rPr lang="en-US" smtClean="0"/>
              <a:t>2</a:t>
            </a:fld>
            <a:endParaRPr lang="en-US"/>
          </a:p>
        </p:txBody>
      </p:sp>
      <p:sp>
        <p:nvSpPr>
          <p:cNvPr id="5" name="TextBox 4">
            <a:extLst>
              <a:ext uri="{FF2B5EF4-FFF2-40B4-BE49-F238E27FC236}">
                <a16:creationId xmlns:a16="http://schemas.microsoft.com/office/drawing/2014/main" id="{BCAB320C-3923-E343-21C8-80022F029724}"/>
              </a:ext>
            </a:extLst>
          </p:cNvPr>
          <p:cNvSpPr txBox="1"/>
          <p:nvPr/>
        </p:nvSpPr>
        <p:spPr>
          <a:xfrm>
            <a:off x="886036" y="1480522"/>
            <a:ext cx="10326793" cy="4493538"/>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600">
                <a:solidFill>
                  <a:srgbClr val="002060"/>
                </a:solidFill>
              </a:rPr>
              <a:t>Part 1: Permanent-magnet-free (PM-free) electrical machines</a:t>
            </a:r>
            <a:endParaRPr lang="en-US"/>
          </a:p>
          <a:p>
            <a:pPr marL="914400" lvl="1" indent="-457200">
              <a:buFont typeface="Arial" panose="020B0604020202020204" pitchFamily="34" charset="0"/>
              <a:buChar char="•"/>
            </a:pPr>
            <a:r>
              <a:rPr lang="en-US" sz="2600">
                <a:solidFill>
                  <a:srgbClr val="002060"/>
                </a:solidFill>
              </a:rPr>
              <a:t>Reluctance machines for heavy-duty applications</a:t>
            </a:r>
            <a:endParaRPr lang="en-US" sz="2600">
              <a:solidFill>
                <a:srgbClr val="002060"/>
              </a:solidFill>
              <a:ea typeface="Calibri"/>
              <a:cs typeface="Calibri"/>
            </a:endParaRPr>
          </a:p>
          <a:p>
            <a:pPr marL="914400" lvl="1" indent="-457200">
              <a:buFont typeface="Arial" panose="020B0604020202020204" pitchFamily="34" charset="0"/>
              <a:buChar char="•"/>
            </a:pPr>
            <a:r>
              <a:rPr lang="en-US" sz="2600">
                <a:solidFill>
                  <a:srgbClr val="002060"/>
                </a:solidFill>
                <a:ea typeface="Calibri"/>
                <a:cs typeface="Calibri"/>
              </a:rPr>
              <a:t>Modeling, design, prototyping, and drive challenges</a:t>
            </a:r>
          </a:p>
          <a:p>
            <a:pPr lvl="1"/>
            <a:endParaRPr lang="en-US" sz="2600">
              <a:solidFill>
                <a:srgbClr val="002060"/>
              </a:solidFill>
              <a:ea typeface="Calibri"/>
              <a:cs typeface="Calibri"/>
            </a:endParaRPr>
          </a:p>
          <a:p>
            <a:pPr marL="457200" indent="-457200">
              <a:buFont typeface="Arial" panose="020B0604020202020204" pitchFamily="34" charset="0"/>
              <a:buChar char="•"/>
            </a:pPr>
            <a:r>
              <a:rPr lang="en-US" sz="2600">
                <a:solidFill>
                  <a:srgbClr val="002060"/>
                </a:solidFill>
              </a:rPr>
              <a:t>Part 2: Towards an optimal drive of dc-excited PM-free machines</a:t>
            </a:r>
            <a:endParaRPr lang="en-US" sz="2600">
              <a:solidFill>
                <a:srgbClr val="002060"/>
              </a:solidFill>
              <a:ea typeface="Calibri"/>
              <a:cs typeface="Calibri"/>
            </a:endParaRPr>
          </a:p>
          <a:p>
            <a:pPr marL="914400" lvl="1" indent="-457200">
              <a:buFont typeface="Arial" panose="020B0604020202020204" pitchFamily="34" charset="0"/>
              <a:buChar char="•"/>
            </a:pPr>
            <a:r>
              <a:rPr lang="en-US" sz="2600">
                <a:solidFill>
                  <a:srgbClr val="002060"/>
                </a:solidFill>
              </a:rPr>
              <a:t>Governing field equations</a:t>
            </a:r>
          </a:p>
          <a:p>
            <a:pPr marL="914400" lvl="1" indent="-457200">
              <a:buFont typeface="Arial" panose="020B0604020202020204" pitchFamily="34" charset="0"/>
              <a:buChar char="•"/>
            </a:pPr>
            <a:r>
              <a:rPr lang="en-US" sz="2600">
                <a:solidFill>
                  <a:srgbClr val="002060"/>
                </a:solidFill>
              </a:rPr>
              <a:t>Numerical implementation</a:t>
            </a:r>
          </a:p>
          <a:p>
            <a:pPr marL="914400" lvl="1" indent="-457200">
              <a:buFont typeface="Arial" panose="020B0604020202020204" pitchFamily="34" charset="0"/>
              <a:buChar char="•"/>
            </a:pPr>
            <a:endParaRPr lang="en-US" sz="2600">
              <a:solidFill>
                <a:srgbClr val="002060"/>
              </a:solidFill>
              <a:ea typeface="Calibri"/>
              <a:cs typeface="Calibri"/>
            </a:endParaRPr>
          </a:p>
          <a:p>
            <a:pPr marL="457200" indent="-457200">
              <a:buFont typeface="Arial" panose="020B0604020202020204" pitchFamily="34" charset="0"/>
              <a:buChar char="•"/>
            </a:pPr>
            <a:r>
              <a:rPr lang="en-US" sz="2600">
                <a:solidFill>
                  <a:srgbClr val="002060"/>
                </a:solidFill>
              </a:rPr>
              <a:t>Part 3: Hands-on session based on </a:t>
            </a:r>
            <a:r>
              <a:rPr lang="en-US" sz="2600" err="1">
                <a:solidFill>
                  <a:srgbClr val="002060"/>
                </a:solidFill>
              </a:rPr>
              <a:t>Nutils</a:t>
            </a:r>
            <a:r>
              <a:rPr lang="en-US" sz="2600">
                <a:solidFill>
                  <a:srgbClr val="002060"/>
                </a:solidFill>
              </a:rPr>
              <a:t> – an open-source software</a:t>
            </a:r>
            <a:endParaRPr lang="en-US" sz="2600">
              <a:solidFill>
                <a:srgbClr val="002060"/>
              </a:solidFill>
              <a:ea typeface="Calibri"/>
              <a:cs typeface="Calibri"/>
            </a:endParaRPr>
          </a:p>
          <a:p>
            <a:pPr marL="914400" lvl="1" indent="-457200">
              <a:buFont typeface="Arial" panose="020B0604020202020204" pitchFamily="34" charset="0"/>
              <a:buChar char="•"/>
            </a:pPr>
            <a:r>
              <a:rPr lang="en-US" sz="2600">
                <a:solidFill>
                  <a:srgbClr val="002060"/>
                </a:solidFill>
              </a:rPr>
              <a:t>Modeling the reluctance principle</a:t>
            </a:r>
          </a:p>
          <a:p>
            <a:pPr marL="914400" lvl="1" indent="-457200">
              <a:buFont typeface="Arial" panose="020B0604020202020204" pitchFamily="34" charset="0"/>
              <a:buChar char="•"/>
            </a:pPr>
            <a:r>
              <a:rPr lang="en-US" sz="2600">
                <a:solidFill>
                  <a:srgbClr val="002060"/>
                </a:solidFill>
                <a:ea typeface="Calibri"/>
                <a:cs typeface="Calibri"/>
              </a:rPr>
              <a:t>A dc-excited PM-free machine simulation and optimization</a:t>
            </a:r>
          </a:p>
        </p:txBody>
      </p:sp>
      <p:sp>
        <p:nvSpPr>
          <p:cNvPr id="3" name="Text Placeholder 4">
            <a:extLst>
              <a:ext uri="{FF2B5EF4-FFF2-40B4-BE49-F238E27FC236}">
                <a16:creationId xmlns:a16="http://schemas.microsoft.com/office/drawing/2014/main" id="{4F793BD0-330C-65F8-FB5D-1C445DA6D51A}"/>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Tree>
    <p:extLst>
      <p:ext uri="{BB962C8B-B14F-4D97-AF65-F5344CB8AC3E}">
        <p14:creationId xmlns:p14="http://schemas.microsoft.com/office/powerpoint/2010/main" val="100920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23CE0-1A2E-E434-047E-78CF59FFF6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6CE8D-D353-0598-7F1C-421D8AAA4485}"/>
              </a:ext>
            </a:extLst>
          </p:cNvPr>
          <p:cNvSpPr>
            <a:spLocks noGrp="1"/>
          </p:cNvSpPr>
          <p:nvPr>
            <p:ph type="title"/>
          </p:nvPr>
        </p:nvSpPr>
        <p:spPr/>
        <p:txBody>
          <a:bodyPr/>
          <a:lstStyle/>
          <a:p>
            <a:r>
              <a:rPr lang="en-US">
                <a:solidFill>
                  <a:srgbClr val="002060"/>
                </a:solidFill>
              </a:rPr>
              <a:t>Electric drive challenges</a:t>
            </a:r>
          </a:p>
        </p:txBody>
      </p:sp>
      <p:sp>
        <p:nvSpPr>
          <p:cNvPr id="4" name="Slide Number Placeholder 3">
            <a:extLst>
              <a:ext uri="{FF2B5EF4-FFF2-40B4-BE49-F238E27FC236}">
                <a16:creationId xmlns:a16="http://schemas.microsoft.com/office/drawing/2014/main" id="{B0C9B038-1E4C-C3AC-AE2B-5E37134EA227}"/>
              </a:ext>
            </a:extLst>
          </p:cNvPr>
          <p:cNvSpPr>
            <a:spLocks noGrp="1"/>
          </p:cNvSpPr>
          <p:nvPr>
            <p:ph type="sldNum" sz="quarter" idx="12"/>
          </p:nvPr>
        </p:nvSpPr>
        <p:spPr/>
        <p:txBody>
          <a:bodyPr/>
          <a:lstStyle/>
          <a:p>
            <a:fld id="{843A212D-E924-49B1-971D-ACEAEB6C7478}" type="slidenum">
              <a:rPr lang="en-US" smtClean="0"/>
              <a:t>20</a:t>
            </a:fld>
            <a:endParaRPr lang="en-US"/>
          </a:p>
        </p:txBody>
      </p:sp>
      <p:sp>
        <p:nvSpPr>
          <p:cNvPr id="5" name="TextBox 4">
            <a:extLst>
              <a:ext uri="{FF2B5EF4-FFF2-40B4-BE49-F238E27FC236}">
                <a16:creationId xmlns:a16="http://schemas.microsoft.com/office/drawing/2014/main" id="{ADAB8020-7CC1-66B2-7C0F-404241AC4A39}"/>
              </a:ext>
            </a:extLst>
          </p:cNvPr>
          <p:cNvSpPr txBox="1"/>
          <p:nvPr/>
        </p:nvSpPr>
        <p:spPr>
          <a:xfrm>
            <a:off x="886036" y="1544320"/>
            <a:ext cx="10326793" cy="1508105"/>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Selection of the excitation sequence</a:t>
            </a:r>
          </a:p>
          <a:p>
            <a:endParaRPr lang="en-US" sz="2600">
              <a:solidFill>
                <a:srgbClr val="002060"/>
              </a:solidFill>
            </a:endParaRPr>
          </a:p>
          <a:p>
            <a:endParaRPr lang="en-US" sz="2600">
              <a:solidFill>
                <a:srgbClr val="002060"/>
              </a:solidFill>
            </a:endParaRPr>
          </a:p>
          <a:p>
            <a:pPr marL="457200" indent="-457200">
              <a:buFont typeface="Arial" panose="020B0604020202020204" pitchFamily="34" charset="0"/>
              <a:buChar char="•"/>
            </a:pPr>
            <a:endParaRPr lang="en-US" sz="1400"/>
          </a:p>
        </p:txBody>
      </p:sp>
      <p:sp>
        <p:nvSpPr>
          <p:cNvPr id="3" name="Text Placeholder 4">
            <a:extLst>
              <a:ext uri="{FF2B5EF4-FFF2-40B4-BE49-F238E27FC236}">
                <a16:creationId xmlns:a16="http://schemas.microsoft.com/office/drawing/2014/main" id="{CC312EFA-F910-E536-97F4-4F4DEB42962F}"/>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7" name="Picture 6" descr="A group of graphs showing different colors&#10;&#10;AI-generated content may be incorrect.">
            <a:extLst>
              <a:ext uri="{FF2B5EF4-FFF2-40B4-BE49-F238E27FC236}">
                <a16:creationId xmlns:a16="http://schemas.microsoft.com/office/drawing/2014/main" id="{3AF988D4-9200-7EB2-5231-0F138E991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076" y="2166520"/>
            <a:ext cx="7108723" cy="3617085"/>
          </a:xfrm>
          <a:prstGeom prst="rect">
            <a:avLst/>
          </a:prstGeom>
        </p:spPr>
      </p:pic>
      <p:sp>
        <p:nvSpPr>
          <p:cNvPr id="6" name="TextBox 5">
            <a:extLst>
              <a:ext uri="{FF2B5EF4-FFF2-40B4-BE49-F238E27FC236}">
                <a16:creationId xmlns:a16="http://schemas.microsoft.com/office/drawing/2014/main" id="{14999586-F51D-340A-D8D3-90B74180E516}"/>
              </a:ext>
            </a:extLst>
          </p:cNvPr>
          <p:cNvSpPr txBox="1"/>
          <p:nvPr/>
        </p:nvSpPr>
        <p:spPr>
          <a:xfrm>
            <a:off x="4989878" y="6194286"/>
            <a:ext cx="5767669" cy="400110"/>
          </a:xfrm>
          <a:prstGeom prst="rect">
            <a:avLst/>
          </a:prstGeom>
          <a:noFill/>
        </p:spPr>
        <p:txBody>
          <a:bodyPr wrap="square" rtlCol="0">
            <a:spAutoFit/>
          </a:bodyPr>
          <a:lstStyle/>
          <a:p>
            <a:pPr marL="171450" indent="-171450">
              <a:buFont typeface="Arial" panose="020B0604020202020204" pitchFamily="34" charset="0"/>
              <a:buChar char="•"/>
            </a:pPr>
            <a:r>
              <a:rPr lang="en-US" sz="1000"/>
              <a:t>D. Ceylan, K. O. Boynov, and E. A. Lomonova “Post-processing-based flux-weakening control of variable flux reluctance machines,” 21</a:t>
            </a:r>
            <a:r>
              <a:rPr lang="en-US" sz="1000" baseline="30000"/>
              <a:t>st</a:t>
            </a:r>
            <a:r>
              <a:rPr lang="en-US" sz="1000"/>
              <a:t> IEEE Conference on Electromagnetic Field Computation (CEFC), 2024</a:t>
            </a:r>
            <a:endParaRPr lang="en-US" sz="1000">
              <a:effectLst/>
            </a:endParaRPr>
          </a:p>
        </p:txBody>
      </p:sp>
      <p:pic>
        <p:nvPicPr>
          <p:cNvPr id="8" name="Picture 7" descr="A group of graphs showing different colors&#10;&#10;AI-generated content may be incorrect.">
            <a:extLst>
              <a:ext uri="{FF2B5EF4-FFF2-40B4-BE49-F238E27FC236}">
                <a16:creationId xmlns:a16="http://schemas.microsoft.com/office/drawing/2014/main" id="{B09815A1-FDC6-4FBA-50F0-B783E9256D2C}"/>
              </a:ext>
            </a:extLst>
          </p:cNvPr>
          <p:cNvPicPr>
            <a:picLocks noChangeAspect="1"/>
          </p:cNvPicPr>
          <p:nvPr/>
        </p:nvPicPr>
        <p:blipFill>
          <a:blip r:embed="rId3">
            <a:extLst>
              <a:ext uri="{28A0092B-C50C-407E-A947-70E740481C1C}">
                <a14:useLocalDpi xmlns:a14="http://schemas.microsoft.com/office/drawing/2010/main" val="0"/>
              </a:ext>
            </a:extLst>
          </a:blip>
          <a:srcRect r="66888" b="47506"/>
          <a:stretch/>
        </p:blipFill>
        <p:spPr>
          <a:xfrm>
            <a:off x="3620235" y="1987556"/>
            <a:ext cx="4952265" cy="3994790"/>
          </a:xfrm>
          <a:prstGeom prst="rect">
            <a:avLst/>
          </a:prstGeom>
        </p:spPr>
      </p:pic>
    </p:spTree>
    <p:extLst>
      <p:ext uri="{BB962C8B-B14F-4D97-AF65-F5344CB8AC3E}">
        <p14:creationId xmlns:p14="http://schemas.microsoft.com/office/powerpoint/2010/main" val="209807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0972 L -0.22396 -0.13588 " pathEditMode="relative" rAng="0" ptsTypes="AA">
                                      <p:cBhvr>
                                        <p:cTn id="6" dur="2000" fill="hold"/>
                                        <p:tgtEl>
                                          <p:spTgt spid="8"/>
                                        </p:tgtEl>
                                        <p:attrNameLst>
                                          <p:attrName>ppt_x</p:attrName>
                                          <p:attrName>ppt_y</p:attrName>
                                        </p:attrNameLst>
                                      </p:cBhvr>
                                      <p:rCtr x="-11198" y="-7292"/>
                                    </p:animMotion>
                                  </p:childTnLst>
                                </p:cTn>
                              </p:par>
                              <p:par>
                                <p:cTn id="7" presetID="53" presetClass="exit" presetSubtype="32" fill="hold" nodeType="withEffect">
                                  <p:stCondLst>
                                    <p:cond delay="0"/>
                                  </p:stCondLst>
                                  <p:childTnLst>
                                    <p:anim calcmode="lin" valueType="num">
                                      <p:cBhvr>
                                        <p:cTn id="8" dur="2200"/>
                                        <p:tgtEl>
                                          <p:spTgt spid="8"/>
                                        </p:tgtEl>
                                        <p:attrNameLst>
                                          <p:attrName>ppt_w</p:attrName>
                                        </p:attrNameLst>
                                      </p:cBhvr>
                                      <p:tavLst>
                                        <p:tav tm="0">
                                          <p:val>
                                            <p:strVal val="ppt_w"/>
                                          </p:val>
                                        </p:tav>
                                        <p:tav tm="100000">
                                          <p:val>
                                            <p:fltVal val="0"/>
                                          </p:val>
                                        </p:tav>
                                      </p:tavLst>
                                    </p:anim>
                                    <p:anim calcmode="lin" valueType="num">
                                      <p:cBhvr>
                                        <p:cTn id="9" dur="2200"/>
                                        <p:tgtEl>
                                          <p:spTgt spid="8"/>
                                        </p:tgtEl>
                                        <p:attrNameLst>
                                          <p:attrName>ppt_h</p:attrName>
                                        </p:attrNameLst>
                                      </p:cBhvr>
                                      <p:tavLst>
                                        <p:tav tm="0">
                                          <p:val>
                                            <p:strVal val="ppt_h"/>
                                          </p:val>
                                        </p:tav>
                                        <p:tav tm="100000">
                                          <p:val>
                                            <p:fltVal val="0"/>
                                          </p:val>
                                        </p:tav>
                                      </p:tavLst>
                                    </p:anim>
                                    <p:animEffect transition="out" filter="fade">
                                      <p:cBhvr>
                                        <p:cTn id="10" dur="2200"/>
                                        <p:tgtEl>
                                          <p:spTgt spid="8"/>
                                        </p:tgtEl>
                                      </p:cBhvr>
                                    </p:animEffect>
                                    <p:set>
                                      <p:cBhvr>
                                        <p:cTn id="11" dur="1" fill="hold">
                                          <p:stCondLst>
                                            <p:cond delay="2199"/>
                                          </p:stCondLst>
                                        </p:cTn>
                                        <p:tgtEl>
                                          <p:spTgt spid="8"/>
                                        </p:tgtEl>
                                        <p:attrNameLst>
                                          <p:attrName>style.visibility</p:attrName>
                                        </p:attrNameLst>
                                      </p:cBhvr>
                                      <p:to>
                                        <p:strVal val="hidden"/>
                                      </p:to>
                                    </p:set>
                                  </p:childTnLst>
                                </p:cTn>
                              </p:par>
                              <p:par>
                                <p:cTn id="12" presetID="10" presetClass="entr" presetSubtype="0" fill="hold" nodeType="withEffect">
                                  <p:stCondLst>
                                    <p:cond delay="12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FE5F-FFFC-75B3-63EC-8507159739BF}"/>
              </a:ext>
            </a:extLst>
          </p:cNvPr>
          <p:cNvSpPr>
            <a:spLocks noGrp="1"/>
          </p:cNvSpPr>
          <p:nvPr>
            <p:ph type="title"/>
          </p:nvPr>
        </p:nvSpPr>
        <p:spPr/>
        <p:txBody>
          <a:bodyPr/>
          <a:lstStyle/>
          <a:p>
            <a:r>
              <a:rPr lang="en-US">
                <a:solidFill>
                  <a:srgbClr val="002060"/>
                </a:solidFill>
              </a:rPr>
              <a:t>Outline part 2</a:t>
            </a:r>
          </a:p>
        </p:txBody>
      </p:sp>
      <p:sp>
        <p:nvSpPr>
          <p:cNvPr id="3" name="Slide Number Placeholder 2">
            <a:extLst>
              <a:ext uri="{FF2B5EF4-FFF2-40B4-BE49-F238E27FC236}">
                <a16:creationId xmlns:a16="http://schemas.microsoft.com/office/drawing/2014/main" id="{88CDE364-DA14-7AE2-BEFF-C3615D8B3317}"/>
              </a:ext>
            </a:extLst>
          </p:cNvPr>
          <p:cNvSpPr>
            <a:spLocks noGrp="1"/>
          </p:cNvSpPr>
          <p:nvPr>
            <p:ph type="sldNum" sz="quarter" idx="12"/>
          </p:nvPr>
        </p:nvSpPr>
        <p:spPr/>
        <p:txBody>
          <a:bodyPr/>
          <a:lstStyle/>
          <a:p>
            <a:fld id="{843A212D-E924-49B1-971D-ACEAEB6C7478}" type="slidenum">
              <a:rPr lang="en-US" smtClean="0"/>
              <a:t>21</a:t>
            </a:fld>
            <a:endParaRPr lang="en-US"/>
          </a:p>
        </p:txBody>
      </p:sp>
      <p:sp>
        <p:nvSpPr>
          <p:cNvPr id="4" name="Picture Placeholder 3">
            <a:extLst>
              <a:ext uri="{FF2B5EF4-FFF2-40B4-BE49-F238E27FC236}">
                <a16:creationId xmlns:a16="http://schemas.microsoft.com/office/drawing/2014/main" id="{55281888-50E8-F23A-A255-A7F6F2E3916B}"/>
              </a:ext>
            </a:extLst>
          </p:cNvPr>
          <p:cNvSpPr>
            <a:spLocks noGrp="1"/>
          </p:cNvSpPr>
          <p:nvPr>
            <p:ph type="pic" sz="quarter" idx="13"/>
          </p:nvPr>
        </p:nvSpPr>
        <p:spPr>
          <a:xfrm>
            <a:off x="1011767" y="1606370"/>
            <a:ext cx="7056967" cy="3969600"/>
          </a:xfrm>
        </p:spPr>
        <p:txBody>
          <a:bodyPr/>
          <a:lstStyle/>
          <a:p>
            <a:pPr marL="457200" indent="-457200">
              <a:buFont typeface="Arial" panose="020B0604020202020204" pitchFamily="34" charset="0"/>
              <a:buChar char="•"/>
            </a:pPr>
            <a:r>
              <a:rPr lang="en-US">
                <a:solidFill>
                  <a:srgbClr val="002060"/>
                </a:solidFill>
              </a:rPr>
              <a:t>Governing field equations</a:t>
            </a:r>
          </a:p>
          <a:p>
            <a:pPr marL="457200" indent="-457200">
              <a:buFont typeface="Arial" panose="020B0604020202020204" pitchFamily="34" charset="0"/>
              <a:buChar char="•"/>
            </a:pPr>
            <a:endParaRPr lang="en-US">
              <a:solidFill>
                <a:srgbClr val="002060"/>
              </a:solidFill>
            </a:endParaRPr>
          </a:p>
          <a:p>
            <a:pPr marL="457200" indent="-457200">
              <a:buFont typeface="Arial" panose="020B0604020202020204" pitchFamily="34" charset="0"/>
              <a:buChar char="•"/>
            </a:pPr>
            <a:r>
              <a:rPr lang="en-US">
                <a:solidFill>
                  <a:srgbClr val="002060"/>
                </a:solidFill>
              </a:rPr>
              <a:t>Numerical implementation</a:t>
            </a:r>
          </a:p>
          <a:p>
            <a:pPr marL="457200" indent="-457200">
              <a:buFont typeface="Arial" panose="020B0604020202020204" pitchFamily="34" charset="0"/>
              <a:buChar char="•"/>
            </a:pPr>
            <a:endParaRPr lang="en-US">
              <a:solidFill>
                <a:srgbClr val="002060"/>
              </a:solidFill>
            </a:endParaRPr>
          </a:p>
          <a:p>
            <a:pPr marL="457200" indent="-457200">
              <a:buFont typeface="Arial" panose="020B0604020202020204" pitchFamily="34" charset="0"/>
              <a:buChar char="•"/>
            </a:pPr>
            <a:r>
              <a:rPr lang="en-US">
                <a:solidFill>
                  <a:srgbClr val="002060"/>
                </a:solidFill>
              </a:rPr>
              <a:t>Torque and flux computation</a:t>
            </a:r>
          </a:p>
          <a:p>
            <a:pPr marL="457200" indent="-457200">
              <a:buFont typeface="Arial" panose="020B0604020202020204" pitchFamily="34" charset="0"/>
              <a:buChar char="•"/>
            </a:pPr>
            <a:endParaRPr lang="en-US">
              <a:solidFill>
                <a:srgbClr val="002060"/>
              </a:solidFill>
            </a:endParaRPr>
          </a:p>
          <a:p>
            <a:pPr marL="457200" indent="-457200">
              <a:buFont typeface="Arial" panose="020B0604020202020204" pitchFamily="34" charset="0"/>
              <a:buChar char="•"/>
            </a:pPr>
            <a:r>
              <a:rPr lang="en-US">
                <a:solidFill>
                  <a:srgbClr val="002060"/>
                </a:solidFill>
              </a:rPr>
              <a:t>Formulation of the optimization problem</a:t>
            </a:r>
          </a:p>
          <a:p>
            <a:pPr marL="457200" indent="-45720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8746FF85-2781-629B-1F29-4D31C98AFF87}"/>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Tree>
    <p:extLst>
      <p:ext uri="{BB962C8B-B14F-4D97-AF65-F5344CB8AC3E}">
        <p14:creationId xmlns:p14="http://schemas.microsoft.com/office/powerpoint/2010/main" val="309718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2E85D-82D4-7CF7-917E-80ECC3947D4D}"/>
              </a:ext>
            </a:extLst>
          </p:cNvPr>
          <p:cNvSpPr>
            <a:spLocks noGrp="1"/>
          </p:cNvSpPr>
          <p:nvPr>
            <p:ph type="title"/>
          </p:nvPr>
        </p:nvSpPr>
        <p:spPr/>
        <p:txBody>
          <a:bodyPr/>
          <a:lstStyle/>
          <a:p>
            <a:r>
              <a:rPr lang="en-US">
                <a:solidFill>
                  <a:srgbClr val="002060"/>
                </a:solidFill>
              </a:rPr>
              <a:t>Governing field equations</a:t>
            </a:r>
          </a:p>
        </p:txBody>
      </p:sp>
      <p:sp>
        <p:nvSpPr>
          <p:cNvPr id="3" name="Slide Number Placeholder 2">
            <a:extLst>
              <a:ext uri="{FF2B5EF4-FFF2-40B4-BE49-F238E27FC236}">
                <a16:creationId xmlns:a16="http://schemas.microsoft.com/office/drawing/2014/main" id="{1C863DB3-CD55-8694-A4A2-F7ACE2AD17BF}"/>
              </a:ext>
            </a:extLst>
          </p:cNvPr>
          <p:cNvSpPr>
            <a:spLocks noGrp="1"/>
          </p:cNvSpPr>
          <p:nvPr>
            <p:ph type="sldNum" sz="quarter" idx="12"/>
          </p:nvPr>
        </p:nvSpPr>
        <p:spPr/>
        <p:txBody>
          <a:bodyPr/>
          <a:lstStyle/>
          <a:p>
            <a:fld id="{843A212D-E924-49B1-971D-ACEAEB6C7478}" type="slidenum">
              <a:rPr lang="en-US" smtClean="0"/>
              <a:t>22</a:t>
            </a:fld>
            <a:endParaRPr lang="en-US"/>
          </a:p>
        </p:txBody>
      </p:sp>
      <p:sp>
        <p:nvSpPr>
          <p:cNvPr id="6" name="TextBox 5">
            <a:extLst>
              <a:ext uri="{FF2B5EF4-FFF2-40B4-BE49-F238E27FC236}">
                <a16:creationId xmlns:a16="http://schemas.microsoft.com/office/drawing/2014/main" id="{C1D17C7F-7AAA-B654-6351-4145C5986D43}"/>
              </a:ext>
            </a:extLst>
          </p:cNvPr>
          <p:cNvSpPr txBox="1"/>
          <p:nvPr/>
        </p:nvSpPr>
        <p:spPr>
          <a:xfrm>
            <a:off x="383198" y="1300374"/>
            <a:ext cx="5168793" cy="492443"/>
          </a:xfrm>
          <a:prstGeom prst="rect">
            <a:avLst/>
          </a:prstGeom>
          <a:noFill/>
        </p:spPr>
        <p:txBody>
          <a:bodyPr wrap="square" rtlCol="0">
            <a:spAutoFit/>
          </a:bodyPr>
          <a:lstStyle/>
          <a:p>
            <a:r>
              <a:rPr lang="en-GB" sz="2600" err="1">
                <a:solidFill>
                  <a:srgbClr val="002060"/>
                </a:solidFill>
              </a:rPr>
              <a:t>Ampére’s</a:t>
            </a:r>
            <a:r>
              <a:rPr lang="en-GB" sz="2600">
                <a:solidFill>
                  <a:srgbClr val="002060"/>
                </a:solidFill>
              </a:rPr>
              <a:t> law with static assumption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B146A2-65B3-859E-0D70-3CB5F614446E}"/>
                  </a:ext>
                </a:extLst>
              </p:cNvPr>
              <p:cNvSpPr txBox="1"/>
              <p:nvPr/>
            </p:nvSpPr>
            <p:spPr>
              <a:xfrm>
                <a:off x="7710831" y="2117660"/>
                <a:ext cx="2382768"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solidFill>
                                <a:srgbClr val="002060"/>
                              </a:solidFill>
                              <a:latin typeface="Cambria Math" panose="02040503050406030204" pitchFamily="18" charset="0"/>
                            </a:rPr>
                          </m:ctrlPr>
                        </m:accPr>
                        <m:e>
                          <m:r>
                            <a:rPr lang="de-DE" sz="2400">
                              <a:solidFill>
                                <a:srgbClr val="002060"/>
                              </a:solidFill>
                              <a:latin typeface="Cambria Math" panose="02040503050406030204" pitchFamily="18" charset="0"/>
                            </a:rPr>
                            <m:t>𝐵</m:t>
                          </m:r>
                        </m:e>
                      </m:acc>
                      <m:r>
                        <a:rPr lang="de-DE" sz="2400">
                          <a:solidFill>
                            <a:srgbClr val="002060"/>
                          </a:solidFill>
                          <a:latin typeface="Cambria Math" panose="02040503050406030204" pitchFamily="18" charset="0"/>
                        </a:rPr>
                        <m:t> =</m:t>
                      </m:r>
                      <m:r>
                        <a:rPr lang="de-DE" sz="2400">
                          <a:solidFill>
                            <a:srgbClr val="002060"/>
                          </a:solidFill>
                          <a:latin typeface="Cambria Math" panose="02040503050406030204" pitchFamily="18" charset="0"/>
                        </a:rPr>
                        <m:t>𝜇</m:t>
                      </m:r>
                      <m:r>
                        <a:rPr lang="de-DE" sz="2400">
                          <a:solidFill>
                            <a:srgbClr val="002060"/>
                          </a:solidFill>
                          <a:latin typeface="Cambria Math" panose="02040503050406030204" pitchFamily="18" charset="0"/>
                        </a:rPr>
                        <m:t> </m:t>
                      </m:r>
                      <m:acc>
                        <m:accPr>
                          <m:chr m:val="⃗"/>
                          <m:ctrlPr>
                            <a:rPr lang="en-US" sz="2400" i="1">
                              <a:solidFill>
                                <a:srgbClr val="002060"/>
                              </a:solidFill>
                              <a:latin typeface="Cambria Math" panose="02040503050406030204" pitchFamily="18" charset="0"/>
                            </a:rPr>
                          </m:ctrlPr>
                        </m:accPr>
                        <m:e>
                          <m:r>
                            <a:rPr lang="de-DE" sz="2400">
                              <a:solidFill>
                                <a:srgbClr val="002060"/>
                              </a:solidFill>
                              <a:latin typeface="Cambria Math" panose="02040503050406030204" pitchFamily="18" charset="0"/>
                            </a:rPr>
                            <m:t>𝐻</m:t>
                          </m:r>
                        </m:e>
                      </m:acc>
                      <m:r>
                        <a:rPr lang="de-DE" sz="2400">
                          <a:solidFill>
                            <a:srgbClr val="002060"/>
                          </a:solidFill>
                          <a:latin typeface="Cambria Math" panose="02040503050406030204" pitchFamily="18" charset="0"/>
                        </a:rPr>
                        <m:t> + </m:t>
                      </m:r>
                      <m:sSub>
                        <m:sSubPr>
                          <m:ctrlPr>
                            <a:rPr lang="de-DE" sz="2400" i="1">
                              <a:solidFill>
                                <a:srgbClr val="002060"/>
                              </a:solidFill>
                              <a:latin typeface="Cambria Math" panose="02040503050406030204" pitchFamily="18" charset="0"/>
                            </a:rPr>
                          </m:ctrlPr>
                        </m:sSubPr>
                        <m:e>
                          <m:acc>
                            <m:accPr>
                              <m:chr m:val="⃗"/>
                              <m:ctrlPr>
                                <a:rPr lang="en-US" sz="2400" i="1">
                                  <a:solidFill>
                                    <a:srgbClr val="002060"/>
                                  </a:solidFill>
                                  <a:latin typeface="Cambria Math" panose="02040503050406030204" pitchFamily="18" charset="0"/>
                                </a:rPr>
                              </m:ctrlPr>
                            </m:accPr>
                            <m:e>
                              <m:r>
                                <a:rPr lang="de-DE" sz="2400">
                                  <a:solidFill>
                                    <a:srgbClr val="002060"/>
                                  </a:solidFill>
                                  <a:latin typeface="Cambria Math" panose="02040503050406030204" pitchFamily="18" charset="0"/>
                                </a:rPr>
                                <m:t>𝐵</m:t>
                              </m:r>
                            </m:e>
                          </m:acc>
                        </m:e>
                        <m:sub>
                          <m:r>
                            <m:rPr>
                              <m:sty m:val="p"/>
                            </m:rPr>
                            <a:rPr lang="en-US" sz="2400">
                              <a:solidFill>
                                <a:srgbClr val="002060"/>
                              </a:solidFill>
                              <a:latin typeface="Cambria Math" panose="02040503050406030204" pitchFamily="18" charset="0"/>
                            </a:rPr>
                            <m:t>rem</m:t>
                          </m:r>
                        </m:sub>
                      </m:sSub>
                    </m:oMath>
                  </m:oMathPara>
                </a14:m>
                <a:endParaRPr lang="en-US" sz="2400">
                  <a:solidFill>
                    <a:srgbClr val="002060"/>
                  </a:solidFill>
                </a:endParaRPr>
              </a:p>
            </p:txBody>
          </p:sp>
        </mc:Choice>
        <mc:Fallback xmlns="">
          <p:sp>
            <p:nvSpPr>
              <p:cNvPr id="8" name="TextBox 7">
                <a:extLst>
                  <a:ext uri="{FF2B5EF4-FFF2-40B4-BE49-F238E27FC236}">
                    <a16:creationId xmlns:a16="http://schemas.microsoft.com/office/drawing/2014/main" id="{99B146A2-65B3-859E-0D70-3CB5F614446E}"/>
                  </a:ext>
                </a:extLst>
              </p:cNvPr>
              <p:cNvSpPr txBox="1">
                <a:spLocks noRot="1" noChangeAspect="1" noMove="1" noResize="1" noEditPoints="1" noAdjustHandles="1" noChangeArrowheads="1" noChangeShapeType="1" noTextEdit="1"/>
              </p:cNvSpPr>
              <p:nvPr/>
            </p:nvSpPr>
            <p:spPr>
              <a:xfrm>
                <a:off x="7710831" y="2117660"/>
                <a:ext cx="2382768" cy="4140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312DBF-CB10-CE10-59E1-2D9216E93686}"/>
                  </a:ext>
                </a:extLst>
              </p:cNvPr>
              <p:cNvSpPr txBox="1"/>
              <p:nvPr/>
            </p:nvSpPr>
            <p:spPr>
              <a:xfrm>
                <a:off x="7738499" y="2671855"/>
                <a:ext cx="2327432" cy="415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solidFill>
                                <a:srgbClr val="002060"/>
                              </a:solidFill>
                              <a:latin typeface="Cambria Math" panose="02040503050406030204" pitchFamily="18" charset="0"/>
                            </a:rPr>
                          </m:ctrlPr>
                        </m:accPr>
                        <m:e>
                          <m:r>
                            <a:rPr lang="en-US" sz="2400">
                              <a:solidFill>
                                <a:srgbClr val="002060"/>
                              </a:solidFill>
                              <a:latin typeface="Cambria Math" panose="02040503050406030204" pitchFamily="18" charset="0"/>
                            </a:rPr>
                            <m:t>𝐻</m:t>
                          </m:r>
                        </m:e>
                      </m:acc>
                      <m: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𝜈</m:t>
                      </m:r>
                      <m:r>
                        <a:rPr lang="en-US" sz="2400">
                          <a:solidFill>
                            <a:srgbClr val="002060"/>
                          </a:solidFill>
                          <a:latin typeface="Cambria Math" panose="02040503050406030204" pitchFamily="18" charset="0"/>
                        </a:rPr>
                        <m:t> </m:t>
                      </m:r>
                      <m:acc>
                        <m:accPr>
                          <m:chr m:val="⃗"/>
                          <m:ctrlPr>
                            <a:rPr lang="en-US" sz="2400" i="1">
                              <a:solidFill>
                                <a:srgbClr val="002060"/>
                              </a:solidFill>
                              <a:latin typeface="Cambria Math" panose="02040503050406030204" pitchFamily="18" charset="0"/>
                            </a:rPr>
                          </m:ctrlPr>
                        </m:accPr>
                        <m:e>
                          <m:r>
                            <a:rPr lang="en-US" sz="2400">
                              <a:solidFill>
                                <a:srgbClr val="002060"/>
                              </a:solidFill>
                              <a:latin typeface="Cambria Math" panose="02040503050406030204" pitchFamily="18" charset="0"/>
                            </a:rPr>
                            <m:t>𝐵</m:t>
                          </m:r>
                        </m:e>
                      </m:acc>
                      <m: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𝜈</m:t>
                      </m:r>
                      <m:sSub>
                        <m:sSubPr>
                          <m:ctrlPr>
                            <a:rPr lang="en-US" sz="2400" i="1">
                              <a:solidFill>
                                <a:srgbClr val="002060"/>
                              </a:solidFill>
                              <a:latin typeface="Cambria Math" panose="02040503050406030204" pitchFamily="18" charset="0"/>
                            </a:rPr>
                          </m:ctrlPr>
                        </m:sSubPr>
                        <m:e>
                          <m:acc>
                            <m:accPr>
                              <m:chr m:val="⃗"/>
                              <m:ctrlPr>
                                <a:rPr lang="en-US" sz="2400" i="1">
                                  <a:solidFill>
                                    <a:srgbClr val="002060"/>
                                  </a:solidFill>
                                  <a:latin typeface="Cambria Math" panose="02040503050406030204" pitchFamily="18" charset="0"/>
                                </a:rPr>
                              </m:ctrlPr>
                            </m:accPr>
                            <m:e>
                              <m:r>
                                <a:rPr lang="en-US" sz="2400">
                                  <a:solidFill>
                                    <a:srgbClr val="002060"/>
                                  </a:solidFill>
                                  <a:latin typeface="Cambria Math" panose="02040503050406030204" pitchFamily="18" charset="0"/>
                                </a:rPr>
                                <m:t>𝐵</m:t>
                              </m:r>
                            </m:e>
                          </m:acc>
                        </m:e>
                        <m:sub>
                          <m:r>
                            <m:rPr>
                              <m:sty m:val="p"/>
                            </m:rPr>
                            <a:rPr lang="en-US" sz="2400">
                              <a:solidFill>
                                <a:srgbClr val="002060"/>
                              </a:solidFill>
                              <a:latin typeface="Cambria Math" panose="02040503050406030204" pitchFamily="18" charset="0"/>
                            </a:rPr>
                            <m:t>rem</m:t>
                          </m:r>
                        </m:sub>
                      </m:sSub>
                    </m:oMath>
                  </m:oMathPara>
                </a14:m>
                <a:endParaRPr lang="en-US" sz="2400">
                  <a:solidFill>
                    <a:srgbClr val="002060"/>
                  </a:solidFill>
                </a:endParaRPr>
              </a:p>
            </p:txBody>
          </p:sp>
        </mc:Choice>
        <mc:Fallback xmlns="">
          <p:sp>
            <p:nvSpPr>
              <p:cNvPr id="9" name="TextBox 8">
                <a:extLst>
                  <a:ext uri="{FF2B5EF4-FFF2-40B4-BE49-F238E27FC236}">
                    <a16:creationId xmlns:a16="http://schemas.microsoft.com/office/drawing/2014/main" id="{C6312DBF-CB10-CE10-59E1-2D9216E93686}"/>
                  </a:ext>
                </a:extLst>
              </p:cNvPr>
              <p:cNvSpPr txBox="1">
                <a:spLocks noRot="1" noChangeAspect="1" noMove="1" noResize="1" noEditPoints="1" noAdjustHandles="1" noChangeArrowheads="1" noChangeShapeType="1" noTextEdit="1"/>
              </p:cNvSpPr>
              <p:nvPr/>
            </p:nvSpPr>
            <p:spPr>
              <a:xfrm>
                <a:off x="7738499" y="2671855"/>
                <a:ext cx="2327432" cy="41569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3822F04-6892-E8EE-B253-C0AA65EADA83}"/>
                  </a:ext>
                </a:extLst>
              </p:cNvPr>
              <p:cNvSpPr txBox="1"/>
              <p:nvPr/>
            </p:nvSpPr>
            <p:spPr>
              <a:xfrm>
                <a:off x="1011767" y="3872068"/>
                <a:ext cx="4041106" cy="4461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m:t>
                      </m:r>
                      <m:d>
                        <m:dPr>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𝜈</m:t>
                          </m:r>
                          <m:r>
                            <m:rPr>
                              <m:sty m:val="p"/>
                            </m:rP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m:t>
                          </m:r>
                          <m:acc>
                            <m:accPr>
                              <m:chr m:val="⃗"/>
                              <m:ctrlPr>
                                <a:rPr lang="en-US" sz="2400" i="1">
                                  <a:solidFill>
                                    <a:srgbClr val="002060"/>
                                  </a:solidFill>
                                  <a:latin typeface="Cambria Math" panose="02040503050406030204" pitchFamily="18" charset="0"/>
                                </a:rPr>
                              </m:ctrlPr>
                            </m:accPr>
                            <m:e>
                              <m:r>
                                <a:rPr lang="en-US" sz="2400">
                                  <a:solidFill>
                                    <a:srgbClr val="002060"/>
                                  </a:solidFill>
                                  <a:latin typeface="Cambria Math" panose="02040503050406030204" pitchFamily="18" charset="0"/>
                                </a:rPr>
                                <m:t>𝐴</m:t>
                              </m:r>
                            </m:e>
                          </m:acc>
                        </m:e>
                      </m:d>
                      <m:r>
                        <a:rPr lang="en-US" sz="2400">
                          <a:solidFill>
                            <a:srgbClr val="002060"/>
                          </a:solidFill>
                          <a:latin typeface="Cambria Math" panose="02040503050406030204" pitchFamily="18" charset="0"/>
                        </a:rPr>
                        <m:t>=</m:t>
                      </m:r>
                      <m:acc>
                        <m:accPr>
                          <m:chr m:val="⃗"/>
                          <m:ctrlPr>
                            <a:rPr lang="en-US" sz="2400" i="1">
                              <a:solidFill>
                                <a:srgbClr val="002060"/>
                              </a:solidFill>
                              <a:latin typeface="Cambria Math" panose="02040503050406030204" pitchFamily="18" charset="0"/>
                            </a:rPr>
                          </m:ctrlPr>
                        </m:accPr>
                        <m:e>
                          <m:r>
                            <a:rPr lang="en-US" sz="2400">
                              <a:solidFill>
                                <a:srgbClr val="002060"/>
                              </a:solidFill>
                              <a:latin typeface="Cambria Math" panose="02040503050406030204" pitchFamily="18" charset="0"/>
                            </a:rPr>
                            <m:t>𝐽</m:t>
                          </m:r>
                        </m:e>
                      </m:acc>
                      <m:r>
                        <a:rPr lang="en-US" sz="2400">
                          <a:solidFill>
                            <a:srgbClr val="002060"/>
                          </a:solidFill>
                          <a:latin typeface="Cambria Math" panose="02040503050406030204" pitchFamily="18" charset="0"/>
                        </a:rPr>
                        <m:t>+</m:t>
                      </m:r>
                      <m:r>
                        <m:rPr>
                          <m:sty m:val="p"/>
                        </m:rP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𝜈</m:t>
                      </m:r>
                      <m:sSub>
                        <m:sSubPr>
                          <m:ctrlPr>
                            <a:rPr lang="en-US" sz="2400" i="1">
                              <a:solidFill>
                                <a:srgbClr val="002060"/>
                              </a:solidFill>
                              <a:latin typeface="Cambria Math" panose="02040503050406030204" pitchFamily="18" charset="0"/>
                            </a:rPr>
                          </m:ctrlPr>
                        </m:sSubPr>
                        <m:e>
                          <m:acc>
                            <m:accPr>
                              <m:chr m:val="⃗"/>
                              <m:ctrlPr>
                                <a:rPr lang="en-US" sz="2400" i="1">
                                  <a:solidFill>
                                    <a:srgbClr val="002060"/>
                                  </a:solidFill>
                                  <a:latin typeface="Cambria Math" panose="02040503050406030204" pitchFamily="18" charset="0"/>
                                </a:rPr>
                              </m:ctrlPr>
                            </m:accPr>
                            <m:e>
                              <m:r>
                                <a:rPr lang="en-US" sz="2400">
                                  <a:solidFill>
                                    <a:srgbClr val="002060"/>
                                  </a:solidFill>
                                  <a:latin typeface="Cambria Math" panose="02040503050406030204" pitchFamily="18" charset="0"/>
                                </a:rPr>
                                <m:t>𝐵</m:t>
                              </m:r>
                            </m:e>
                          </m:acc>
                        </m:e>
                        <m:sub>
                          <m:r>
                            <m:rPr>
                              <m:sty m:val="p"/>
                            </m:rPr>
                            <a:rPr lang="en-US" sz="2400">
                              <a:solidFill>
                                <a:srgbClr val="002060"/>
                              </a:solidFill>
                              <a:latin typeface="Cambria Math" panose="02040503050406030204" pitchFamily="18" charset="0"/>
                            </a:rPr>
                            <m:t>rem</m:t>
                          </m:r>
                        </m:sub>
                      </m:sSub>
                    </m:oMath>
                  </m:oMathPara>
                </a14:m>
                <a:endParaRPr lang="en-US" sz="2400">
                  <a:solidFill>
                    <a:srgbClr val="002060"/>
                  </a:solidFill>
                </a:endParaRPr>
              </a:p>
            </p:txBody>
          </p:sp>
        </mc:Choice>
        <mc:Fallback xmlns="">
          <p:sp>
            <p:nvSpPr>
              <p:cNvPr id="11" name="TextBox 10">
                <a:extLst>
                  <a:ext uri="{FF2B5EF4-FFF2-40B4-BE49-F238E27FC236}">
                    <a16:creationId xmlns:a16="http://schemas.microsoft.com/office/drawing/2014/main" id="{73822F04-6892-E8EE-B253-C0AA65EADA83}"/>
                  </a:ext>
                </a:extLst>
              </p:cNvPr>
              <p:cNvSpPr txBox="1">
                <a:spLocks noRot="1" noChangeAspect="1" noMove="1" noResize="1" noEditPoints="1" noAdjustHandles="1" noChangeArrowheads="1" noChangeShapeType="1" noTextEdit="1"/>
              </p:cNvSpPr>
              <p:nvPr/>
            </p:nvSpPr>
            <p:spPr>
              <a:xfrm>
                <a:off x="1011767" y="3872068"/>
                <a:ext cx="4041106" cy="44614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38C6D8-447F-40E6-B8AC-6948A71119F8}"/>
                  </a:ext>
                </a:extLst>
              </p:cNvPr>
              <p:cNvSpPr txBox="1"/>
              <p:nvPr/>
            </p:nvSpPr>
            <p:spPr>
              <a:xfrm>
                <a:off x="2137239" y="1808847"/>
                <a:ext cx="1364796"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m:t>
                      </m:r>
                      <m:acc>
                        <m:accPr>
                          <m:chr m:val="⃗"/>
                          <m:ctrlPr>
                            <a:rPr lang="en-US" sz="2400" i="1">
                              <a:solidFill>
                                <a:srgbClr val="002060"/>
                              </a:solidFill>
                              <a:latin typeface="Cambria Math" panose="02040503050406030204" pitchFamily="18" charset="0"/>
                            </a:rPr>
                          </m:ctrlPr>
                        </m:accPr>
                        <m:e>
                          <m:r>
                            <a:rPr lang="en-US" sz="2400">
                              <a:solidFill>
                                <a:srgbClr val="002060"/>
                              </a:solidFill>
                              <a:latin typeface="Cambria Math" panose="02040503050406030204" pitchFamily="18" charset="0"/>
                            </a:rPr>
                            <m:t>𝐻</m:t>
                          </m:r>
                        </m:e>
                      </m:acc>
                      <m:r>
                        <a:rPr lang="en-US" sz="2400">
                          <a:solidFill>
                            <a:srgbClr val="002060"/>
                          </a:solidFill>
                          <a:latin typeface="Cambria Math" panose="02040503050406030204" pitchFamily="18" charset="0"/>
                        </a:rPr>
                        <m:t>=</m:t>
                      </m:r>
                      <m:acc>
                        <m:accPr>
                          <m:chr m:val="⃗"/>
                          <m:ctrlPr>
                            <a:rPr lang="en-US" sz="2400" i="1">
                              <a:solidFill>
                                <a:srgbClr val="002060"/>
                              </a:solidFill>
                              <a:latin typeface="Cambria Math" panose="02040503050406030204" pitchFamily="18" charset="0"/>
                            </a:rPr>
                          </m:ctrlPr>
                        </m:accPr>
                        <m:e>
                          <m:r>
                            <a:rPr lang="en-US" sz="2400">
                              <a:solidFill>
                                <a:srgbClr val="002060"/>
                              </a:solidFill>
                              <a:latin typeface="Cambria Math" panose="02040503050406030204" pitchFamily="18" charset="0"/>
                            </a:rPr>
                            <m:t>𝐽</m:t>
                          </m:r>
                        </m:e>
                      </m:acc>
                    </m:oMath>
                  </m:oMathPara>
                </a14:m>
                <a:endParaRPr lang="en-US" sz="2400">
                  <a:solidFill>
                    <a:srgbClr val="002060"/>
                  </a:solidFill>
                </a:endParaRPr>
              </a:p>
            </p:txBody>
          </p:sp>
        </mc:Choice>
        <mc:Fallback xmlns="">
          <p:sp>
            <p:nvSpPr>
              <p:cNvPr id="12" name="TextBox 11">
                <a:extLst>
                  <a:ext uri="{FF2B5EF4-FFF2-40B4-BE49-F238E27FC236}">
                    <a16:creationId xmlns:a16="http://schemas.microsoft.com/office/drawing/2014/main" id="{9D38C6D8-447F-40E6-B8AC-6948A71119F8}"/>
                  </a:ext>
                </a:extLst>
              </p:cNvPr>
              <p:cNvSpPr txBox="1">
                <a:spLocks noRot="1" noChangeAspect="1" noMove="1" noResize="1" noEditPoints="1" noAdjustHandles="1" noChangeArrowheads="1" noChangeShapeType="1" noTextEdit="1"/>
              </p:cNvSpPr>
              <p:nvPr/>
            </p:nvSpPr>
            <p:spPr>
              <a:xfrm>
                <a:off x="2137239" y="1808847"/>
                <a:ext cx="1364796" cy="414088"/>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CD4DFFB-CF2E-BCAD-0240-4042CB848914}"/>
              </a:ext>
            </a:extLst>
          </p:cNvPr>
          <p:cNvSpPr txBox="1"/>
          <p:nvPr/>
        </p:nvSpPr>
        <p:spPr>
          <a:xfrm>
            <a:off x="383198" y="2241745"/>
            <a:ext cx="5447720" cy="492443"/>
          </a:xfrm>
          <a:prstGeom prst="rect">
            <a:avLst/>
          </a:prstGeom>
          <a:noFill/>
        </p:spPr>
        <p:txBody>
          <a:bodyPr wrap="square" rtlCol="0">
            <a:spAutoFit/>
          </a:bodyPr>
          <a:lstStyle/>
          <a:p>
            <a:r>
              <a:rPr lang="en-GB" sz="2600">
                <a:solidFill>
                  <a:srgbClr val="002060"/>
                </a:solidFill>
              </a:rPr>
              <a:t>Definition of magnetic vector potential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3D9E581-EC94-AB8E-1EF0-61F48825C1BA}"/>
                  </a:ext>
                </a:extLst>
              </p:cNvPr>
              <p:cNvSpPr txBox="1"/>
              <p:nvPr/>
            </p:nvSpPr>
            <p:spPr>
              <a:xfrm>
                <a:off x="2137239" y="2793232"/>
                <a:ext cx="1433149" cy="416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solidFill>
                                <a:srgbClr val="002060"/>
                              </a:solidFill>
                              <a:latin typeface="Cambria Math" panose="02040503050406030204" pitchFamily="18" charset="0"/>
                            </a:rPr>
                          </m:ctrlPr>
                        </m:accPr>
                        <m:e>
                          <m:r>
                            <a:rPr lang="en-US" sz="2400">
                              <a:solidFill>
                                <a:srgbClr val="002060"/>
                              </a:solidFill>
                              <a:latin typeface="Cambria Math" panose="02040503050406030204" pitchFamily="18" charset="0"/>
                            </a:rPr>
                            <m:t>𝐵</m:t>
                          </m:r>
                        </m:e>
                      </m:acc>
                      <m:r>
                        <a:rPr lang="en-US" sz="2400">
                          <a:solidFill>
                            <a:srgbClr val="002060"/>
                          </a:solidFill>
                          <a:latin typeface="Cambria Math" panose="02040503050406030204" pitchFamily="18" charset="0"/>
                        </a:rPr>
                        <m:t>=</m:t>
                      </m:r>
                      <m:r>
                        <m:rPr>
                          <m:sty m:val="p"/>
                        </m:rP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m:t>
                      </m:r>
                      <m:acc>
                        <m:accPr>
                          <m:chr m:val="⃗"/>
                          <m:ctrlPr>
                            <a:rPr lang="en-US" sz="2400" i="1">
                              <a:solidFill>
                                <a:srgbClr val="002060"/>
                              </a:solidFill>
                              <a:latin typeface="Cambria Math" panose="02040503050406030204" pitchFamily="18" charset="0"/>
                            </a:rPr>
                          </m:ctrlPr>
                        </m:accPr>
                        <m:e>
                          <m:r>
                            <a:rPr lang="en-US" sz="2400">
                              <a:solidFill>
                                <a:srgbClr val="002060"/>
                              </a:solidFill>
                              <a:latin typeface="Cambria Math" panose="02040503050406030204" pitchFamily="18" charset="0"/>
                            </a:rPr>
                            <m:t>𝐴</m:t>
                          </m:r>
                        </m:e>
                      </m:acc>
                    </m:oMath>
                  </m:oMathPara>
                </a14:m>
                <a:endParaRPr lang="en-US" sz="2400">
                  <a:solidFill>
                    <a:srgbClr val="002060"/>
                  </a:solidFill>
                </a:endParaRPr>
              </a:p>
            </p:txBody>
          </p:sp>
        </mc:Choice>
        <mc:Fallback xmlns="">
          <p:sp>
            <p:nvSpPr>
              <p:cNvPr id="14" name="TextBox 13">
                <a:extLst>
                  <a:ext uri="{FF2B5EF4-FFF2-40B4-BE49-F238E27FC236}">
                    <a16:creationId xmlns:a16="http://schemas.microsoft.com/office/drawing/2014/main" id="{13D9E581-EC94-AB8E-1EF0-61F48825C1BA}"/>
                  </a:ext>
                </a:extLst>
              </p:cNvPr>
              <p:cNvSpPr txBox="1">
                <a:spLocks noRot="1" noChangeAspect="1" noMove="1" noResize="1" noEditPoints="1" noAdjustHandles="1" noChangeArrowheads="1" noChangeShapeType="1" noTextEdit="1"/>
              </p:cNvSpPr>
              <p:nvPr/>
            </p:nvSpPr>
            <p:spPr>
              <a:xfrm>
                <a:off x="2137239" y="2793232"/>
                <a:ext cx="1433149" cy="416524"/>
              </a:xfrm>
              <a:prstGeom prst="rect">
                <a:avLst/>
              </a:prstGeom>
              <a:blipFill>
                <a:blip r:embed="rId6"/>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C98748F-8830-A766-59A7-784983FEB8C6}"/>
              </a:ext>
            </a:extLst>
          </p:cNvPr>
          <p:cNvSpPr txBox="1"/>
          <p:nvPr/>
        </p:nvSpPr>
        <p:spPr>
          <a:xfrm>
            <a:off x="7303883" y="1424655"/>
            <a:ext cx="3028838" cy="492443"/>
          </a:xfrm>
          <a:prstGeom prst="rect">
            <a:avLst/>
          </a:prstGeom>
          <a:noFill/>
        </p:spPr>
        <p:txBody>
          <a:bodyPr wrap="square" rtlCol="0">
            <a:spAutoFit/>
          </a:bodyPr>
          <a:lstStyle/>
          <a:p>
            <a:r>
              <a:rPr lang="en-GB" sz="2600">
                <a:solidFill>
                  <a:srgbClr val="002060"/>
                </a:solidFill>
              </a:rPr>
              <a:t>Constitutive relation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A134C6A-CBFE-3ADF-EAC5-335BDE0003BE}"/>
                  </a:ext>
                </a:extLst>
              </p:cNvPr>
              <p:cNvSpPr txBox="1"/>
              <p:nvPr/>
            </p:nvSpPr>
            <p:spPr>
              <a:xfrm>
                <a:off x="6604727" y="4041601"/>
                <a:ext cx="3752759" cy="407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𝑖</m:t>
                          </m:r>
                        </m:sub>
                      </m:sSub>
                      <m:d>
                        <m:dPr>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𝜈</m:t>
                          </m:r>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𝑖</m:t>
                              </m:r>
                            </m:sub>
                          </m:sSub>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𝐴</m:t>
                              </m:r>
                            </m:e>
                            <m:sub>
                              <m:r>
                                <a:rPr lang="en-US" sz="2400">
                                  <a:solidFill>
                                    <a:srgbClr val="002060"/>
                                  </a:solidFill>
                                  <a:latin typeface="Cambria Math" panose="02040503050406030204" pitchFamily="18" charset="0"/>
                                </a:rPr>
                                <m:t>2</m:t>
                              </m:r>
                            </m:sub>
                          </m:sSub>
                        </m:e>
                      </m:d>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𝐽</m:t>
                          </m:r>
                        </m:e>
                        <m:sub>
                          <m:r>
                            <a:rPr lang="en-US" sz="2400">
                              <a:solidFill>
                                <a:srgbClr val="002060"/>
                              </a:solidFill>
                              <a:latin typeface="Cambria Math" panose="02040503050406030204" pitchFamily="18" charset="0"/>
                            </a:rPr>
                            <m:t>2</m:t>
                          </m:r>
                        </m:sub>
                      </m:sSub>
                      <m: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𝜈</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𝑒</m:t>
                          </m:r>
                        </m:e>
                        <m:sub>
                          <m:r>
                            <a:rPr lang="en-US" sz="2400">
                              <a:solidFill>
                                <a:srgbClr val="002060"/>
                              </a:solidFill>
                              <a:latin typeface="Cambria Math" panose="02040503050406030204" pitchFamily="18" charset="0"/>
                            </a:rPr>
                            <m:t>𝑖</m:t>
                          </m:r>
                        </m:sub>
                      </m:sSub>
                      <m:sSub>
                        <m:sSubPr>
                          <m:ctrlPr>
                            <a:rPr lang="en-US" sz="2400" i="1">
                              <a:solidFill>
                                <a:srgbClr val="002060"/>
                              </a:solidFill>
                              <a:latin typeface="Cambria Math" panose="02040503050406030204" pitchFamily="18" charset="0"/>
                            </a:rPr>
                          </m:ctrlPr>
                        </m:sSubPr>
                        <m:e>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𝐵</m:t>
                              </m:r>
                            </m:e>
                            <m:sub>
                              <m:r>
                                <m:rPr>
                                  <m:sty m:val="p"/>
                                </m:rPr>
                                <a:rPr lang="en-US" sz="2400">
                                  <a:solidFill>
                                    <a:srgbClr val="002060"/>
                                  </a:solidFill>
                                  <a:latin typeface="Cambria Math" panose="02040503050406030204" pitchFamily="18" charset="0"/>
                                </a:rPr>
                                <m:t>rem</m:t>
                              </m:r>
                            </m:sub>
                          </m:sSub>
                        </m:e>
                        <m:sub>
                          <m:r>
                            <a:rPr lang="en-US" sz="2400">
                              <a:solidFill>
                                <a:srgbClr val="002060"/>
                              </a:solidFill>
                              <a:latin typeface="Cambria Math" panose="02040503050406030204" pitchFamily="18" charset="0"/>
                            </a:rPr>
                            <m:t>𝑖</m:t>
                          </m:r>
                        </m:sub>
                      </m:sSub>
                    </m:oMath>
                  </m:oMathPara>
                </a14:m>
                <a:endParaRPr lang="en-US" sz="2400">
                  <a:solidFill>
                    <a:srgbClr val="002060"/>
                  </a:solidFill>
                </a:endParaRPr>
              </a:p>
            </p:txBody>
          </p:sp>
        </mc:Choice>
        <mc:Fallback xmlns="">
          <p:sp>
            <p:nvSpPr>
              <p:cNvPr id="18" name="TextBox 17">
                <a:extLst>
                  <a:ext uri="{FF2B5EF4-FFF2-40B4-BE49-F238E27FC236}">
                    <a16:creationId xmlns:a16="http://schemas.microsoft.com/office/drawing/2014/main" id="{0A134C6A-CBFE-3ADF-EAC5-335BDE0003BE}"/>
                  </a:ext>
                </a:extLst>
              </p:cNvPr>
              <p:cNvSpPr txBox="1">
                <a:spLocks noRot="1" noChangeAspect="1" noMove="1" noResize="1" noEditPoints="1" noAdjustHandles="1" noChangeArrowheads="1" noChangeShapeType="1" noTextEdit="1"/>
              </p:cNvSpPr>
              <p:nvPr/>
            </p:nvSpPr>
            <p:spPr>
              <a:xfrm>
                <a:off x="6604727" y="4041601"/>
                <a:ext cx="3752759" cy="407356"/>
              </a:xfrm>
              <a:prstGeom prst="rect">
                <a:avLst/>
              </a:prstGeom>
              <a:blipFill>
                <a:blip r:embed="rId7"/>
                <a:stretch>
                  <a:fillRect r="-325" b="-1791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9A9F33F8-A423-09D5-1BD2-D07B30D7AE3C}"/>
              </a:ext>
            </a:extLst>
          </p:cNvPr>
          <p:cNvSpPr txBox="1"/>
          <p:nvPr/>
        </p:nvSpPr>
        <p:spPr>
          <a:xfrm>
            <a:off x="383198" y="3295189"/>
            <a:ext cx="5733091" cy="492443"/>
          </a:xfrm>
          <a:prstGeom prst="rect">
            <a:avLst/>
          </a:prstGeom>
          <a:noFill/>
        </p:spPr>
        <p:txBody>
          <a:bodyPr wrap="square" rtlCol="0">
            <a:spAutoFit/>
          </a:bodyPr>
          <a:lstStyle/>
          <a:p>
            <a:r>
              <a:rPr lang="en-US" sz="2600">
                <a:solidFill>
                  <a:srgbClr val="002060"/>
                </a:solidFill>
              </a:rPr>
              <a:t>Expression of Magnetic Vector Potential</a:t>
            </a:r>
            <a:endParaRPr lang="en-GB" sz="2600">
              <a:solidFill>
                <a:srgbClr val="002060"/>
              </a:solidFill>
            </a:endParaRPr>
          </a:p>
        </p:txBody>
      </p:sp>
      <p:sp>
        <p:nvSpPr>
          <p:cNvPr id="20" name="TextBox 19">
            <a:extLst>
              <a:ext uri="{FF2B5EF4-FFF2-40B4-BE49-F238E27FC236}">
                <a16:creationId xmlns:a16="http://schemas.microsoft.com/office/drawing/2014/main" id="{E8952951-8476-0809-1F6B-8AA73D04CD5F}"/>
              </a:ext>
            </a:extLst>
          </p:cNvPr>
          <p:cNvSpPr txBox="1"/>
          <p:nvPr/>
        </p:nvSpPr>
        <p:spPr>
          <a:xfrm>
            <a:off x="6432173" y="3488687"/>
            <a:ext cx="5268759" cy="492443"/>
          </a:xfrm>
          <a:prstGeom prst="rect">
            <a:avLst/>
          </a:prstGeom>
          <a:noFill/>
        </p:spPr>
        <p:txBody>
          <a:bodyPr wrap="square" rtlCol="0">
            <a:spAutoFit/>
          </a:bodyPr>
          <a:lstStyle/>
          <a:p>
            <a:r>
              <a:rPr lang="en-GB" sz="2600">
                <a:solidFill>
                  <a:srgbClr val="002060"/>
                </a:solidFill>
              </a:rPr>
              <a:t>MVP expression in Einstein notation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D27DB1-2BF2-F816-658C-B7830423B074}"/>
                  </a:ext>
                </a:extLst>
              </p:cNvPr>
              <p:cNvSpPr txBox="1"/>
              <p:nvPr/>
            </p:nvSpPr>
            <p:spPr>
              <a:xfrm>
                <a:off x="6604727" y="5255306"/>
                <a:ext cx="3474156" cy="369332"/>
              </a:xfrm>
              <a:prstGeom prst="rect">
                <a:avLst/>
              </a:prstGeom>
              <a:noFill/>
            </p:spPr>
            <p:txBody>
              <a:bodyPr wrap="none" lIns="0" tIns="0" rIns="0" bIns="0" rtlCol="0">
                <a:spAutoFit/>
              </a:bodyPr>
              <a:lstStyle/>
              <a:p>
                <a14:m>
                  <m:oMath xmlns:m="http://schemas.openxmlformats.org/officeDocument/2006/math">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𝑖</m:t>
                        </m:r>
                      </m:sub>
                    </m:sSub>
                  </m:oMath>
                </a14:m>
                <a:r>
                  <a:rPr lang="en-US" sz="2400">
                    <a:solidFill>
                      <a:srgbClr val="002060"/>
                    </a:solidFill>
                  </a:rPr>
                  <a:t> - Gradient w.r.t</a:t>
                </a:r>
                <a14:m>
                  <m:oMath xmlns:m="http://schemas.openxmlformats.org/officeDocument/2006/math">
                    <m:r>
                      <a:rPr lang="en-US" sz="2400" dirty="0">
                        <a:solidFill>
                          <a:srgbClr val="002060"/>
                        </a:solidFill>
                        <a:latin typeface="Cambria Math" panose="02040503050406030204" pitchFamily="18" charset="0"/>
                      </a:rPr>
                      <m:t> </m:t>
                    </m:r>
                    <m:r>
                      <a:rPr lang="en-US" sz="2400" dirty="0">
                        <a:solidFill>
                          <a:srgbClr val="002060"/>
                        </a:solidFill>
                        <a:latin typeface="Cambria Math" panose="02040503050406030204" pitchFamily="18" charset="0"/>
                      </a:rPr>
                      <m:t>𝑖</m:t>
                    </m:r>
                    <m:r>
                      <a:rPr lang="en-US" sz="2400" dirty="0">
                        <a:solidFill>
                          <a:srgbClr val="002060"/>
                        </a:solidFill>
                        <a:latin typeface="Cambria Math" panose="02040503050406030204" pitchFamily="18" charset="0"/>
                      </a:rPr>
                      <m:t>−</m:t>
                    </m:r>
                  </m:oMath>
                </a14:m>
                <a:r>
                  <a:rPr lang="en-US" sz="2400" err="1">
                    <a:solidFill>
                      <a:srgbClr val="002060"/>
                    </a:solidFill>
                  </a:rPr>
                  <a:t>th</a:t>
                </a:r>
                <a:r>
                  <a:rPr lang="en-US" sz="2400">
                    <a:solidFill>
                      <a:srgbClr val="002060"/>
                    </a:solidFill>
                  </a:rPr>
                  <a:t> axis</a:t>
                </a:r>
              </a:p>
            </p:txBody>
          </p:sp>
        </mc:Choice>
        <mc:Fallback xmlns="">
          <p:sp>
            <p:nvSpPr>
              <p:cNvPr id="22" name="TextBox 21">
                <a:extLst>
                  <a:ext uri="{FF2B5EF4-FFF2-40B4-BE49-F238E27FC236}">
                    <a16:creationId xmlns:a16="http://schemas.microsoft.com/office/drawing/2014/main" id="{9CD27DB1-2BF2-F816-658C-B7830423B074}"/>
                  </a:ext>
                </a:extLst>
              </p:cNvPr>
              <p:cNvSpPr txBox="1">
                <a:spLocks noRot="1" noChangeAspect="1" noMove="1" noResize="1" noEditPoints="1" noAdjustHandles="1" noChangeArrowheads="1" noChangeShapeType="1" noTextEdit="1"/>
              </p:cNvSpPr>
              <p:nvPr/>
            </p:nvSpPr>
            <p:spPr>
              <a:xfrm>
                <a:off x="6604727" y="5255306"/>
                <a:ext cx="3474156" cy="369332"/>
              </a:xfrm>
              <a:prstGeom prst="rect">
                <a:avLst/>
              </a:prstGeom>
              <a:blipFill>
                <a:blip r:embed="rId8"/>
                <a:stretch>
                  <a:fillRect l="-2982" t="-24590" r="-4737" b="-49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9718F9D-6A8C-C0BE-A570-C0BCC8084A7D}"/>
                  </a:ext>
                </a:extLst>
              </p:cNvPr>
              <p:cNvSpPr txBox="1"/>
              <p:nvPr/>
            </p:nvSpPr>
            <p:spPr>
              <a:xfrm>
                <a:off x="251562" y="5172406"/>
                <a:ext cx="5563318" cy="440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a:solidFill>
                            <a:srgbClr val="002060"/>
                          </a:solidFill>
                          <a:latin typeface="Cambria Math" panose="02040503050406030204" pitchFamily="18" charset="0"/>
                        </a:rPr>
                        <m:t>−</m:t>
                      </m:r>
                      <m:r>
                        <m:rPr>
                          <m:sty m:val="p"/>
                        </m:rP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m:t>
                      </m:r>
                      <m:d>
                        <m:dPr>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𝜈</m:t>
                          </m:r>
                          <m:r>
                            <m:rPr>
                              <m:sty m:val="p"/>
                            </m:rP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𝐴</m:t>
                              </m:r>
                            </m:e>
                            <m:sub>
                              <m:r>
                                <a:rPr lang="en-US" sz="2400">
                                  <a:solidFill>
                                    <a:srgbClr val="002060"/>
                                  </a:solidFill>
                                  <a:latin typeface="Cambria Math" panose="02040503050406030204" pitchFamily="18" charset="0"/>
                                </a:rPr>
                                <m:t>𝑧</m:t>
                              </m:r>
                            </m:sub>
                          </m:sSub>
                        </m:e>
                      </m:d>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𝐽</m:t>
                          </m:r>
                        </m:e>
                        <m:sub>
                          <m:r>
                            <a:rPr lang="en-US" sz="2400">
                              <a:solidFill>
                                <a:srgbClr val="002060"/>
                              </a:solidFill>
                              <a:latin typeface="Cambria Math" panose="02040503050406030204" pitchFamily="18" charset="0"/>
                            </a:rPr>
                            <m:t>𝑧</m:t>
                          </m:r>
                        </m:sub>
                      </m:sSub>
                      <m: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𝜈</m:t>
                      </m:r>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𝑥</m:t>
                          </m:r>
                        </m:sub>
                      </m:sSub>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𝐵</m:t>
                          </m:r>
                        </m:e>
                        <m:sub>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rem</m:t>
                              </m:r>
                            </m:e>
                            <m:sub>
                              <m:r>
                                <a:rPr lang="en-US" sz="2400">
                                  <a:solidFill>
                                    <a:srgbClr val="002060"/>
                                  </a:solidFill>
                                  <a:latin typeface="Cambria Math" panose="02040503050406030204" pitchFamily="18" charset="0"/>
                                </a:rPr>
                                <m:t>𝑦</m:t>
                              </m:r>
                            </m:sub>
                          </m:sSub>
                        </m:sub>
                      </m:sSub>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𝑦</m:t>
                          </m:r>
                        </m:sub>
                      </m:sSub>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𝐵</m:t>
                          </m:r>
                        </m:e>
                        <m:sub>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rem</m:t>
                              </m:r>
                            </m:e>
                            <m:sub>
                              <m:r>
                                <a:rPr lang="en-US" sz="2400">
                                  <a:solidFill>
                                    <a:srgbClr val="002060"/>
                                  </a:solidFill>
                                  <a:latin typeface="Cambria Math" panose="02040503050406030204" pitchFamily="18" charset="0"/>
                                </a:rPr>
                                <m:t>𝑥</m:t>
                              </m:r>
                            </m:sub>
                          </m:sSub>
                        </m:sub>
                      </m:sSub>
                      <m:r>
                        <a:rPr lang="en-US" sz="2400">
                          <a:solidFill>
                            <a:srgbClr val="002060"/>
                          </a:solidFill>
                          <a:latin typeface="Cambria Math" panose="02040503050406030204" pitchFamily="18" charset="0"/>
                        </a:rPr>
                        <m:t>)</m:t>
                      </m:r>
                    </m:oMath>
                  </m:oMathPara>
                </a14:m>
                <a:endParaRPr lang="en-US" sz="2400">
                  <a:solidFill>
                    <a:srgbClr val="002060"/>
                  </a:solidFill>
                </a:endParaRPr>
              </a:p>
            </p:txBody>
          </p:sp>
        </mc:Choice>
        <mc:Fallback xmlns="">
          <p:sp>
            <p:nvSpPr>
              <p:cNvPr id="5" name="TextBox 4">
                <a:extLst>
                  <a:ext uri="{FF2B5EF4-FFF2-40B4-BE49-F238E27FC236}">
                    <a16:creationId xmlns:a16="http://schemas.microsoft.com/office/drawing/2014/main" id="{E9718F9D-6A8C-C0BE-A570-C0BCC8084A7D}"/>
                  </a:ext>
                </a:extLst>
              </p:cNvPr>
              <p:cNvSpPr txBox="1">
                <a:spLocks noRot="1" noChangeAspect="1" noMove="1" noResize="1" noEditPoints="1" noAdjustHandles="1" noChangeArrowheads="1" noChangeShapeType="1" noTextEdit="1"/>
              </p:cNvSpPr>
              <p:nvPr/>
            </p:nvSpPr>
            <p:spPr>
              <a:xfrm>
                <a:off x="251562" y="5172406"/>
                <a:ext cx="5563318" cy="440120"/>
              </a:xfrm>
              <a:prstGeom prst="rect">
                <a:avLst/>
              </a:prstGeom>
              <a:blipFill>
                <a:blip r:embed="rId9"/>
                <a:stretch>
                  <a:fillRect r="-1533" b="-1369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2027C8B-2504-5B48-9725-F436DC50944A}"/>
              </a:ext>
            </a:extLst>
          </p:cNvPr>
          <p:cNvSpPr txBox="1"/>
          <p:nvPr/>
        </p:nvSpPr>
        <p:spPr>
          <a:xfrm>
            <a:off x="383198" y="4447501"/>
            <a:ext cx="5733091" cy="492443"/>
          </a:xfrm>
          <a:prstGeom prst="rect">
            <a:avLst/>
          </a:prstGeom>
          <a:noFill/>
        </p:spPr>
        <p:txBody>
          <a:bodyPr wrap="square" rtlCol="0">
            <a:spAutoFit/>
          </a:bodyPr>
          <a:lstStyle/>
          <a:p>
            <a:r>
              <a:rPr lang="en-US" sz="2600">
                <a:solidFill>
                  <a:srgbClr val="002060"/>
                </a:solidFill>
              </a:rPr>
              <a:t>Dimensionality reduction to 2D problem</a:t>
            </a:r>
            <a:endParaRPr lang="en-GB" sz="2600">
              <a:solidFill>
                <a:srgbClr val="002060"/>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E744A1-5B13-5724-6F62-8591C907AD29}"/>
                  </a:ext>
                </a:extLst>
              </p:cNvPr>
              <p:cNvSpPr txBox="1"/>
              <p:nvPr/>
            </p:nvSpPr>
            <p:spPr>
              <a:xfrm>
                <a:off x="6604727" y="4751479"/>
                <a:ext cx="224702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𝑒</m:t>
                          </m:r>
                        </m:e>
                        <m:sub>
                          <m:r>
                            <a:rPr lang="en-US" sz="2400">
                              <a:solidFill>
                                <a:srgbClr val="002060"/>
                              </a:solidFill>
                              <a:latin typeface="Cambria Math" panose="02040503050406030204" pitchFamily="18" charset="0"/>
                            </a:rPr>
                            <m:t>𝑖</m:t>
                          </m:r>
                        </m:sub>
                      </m:sSub>
                      <m:r>
                        <a:rPr lang="en-US" sz="2400">
                          <a:solidFill>
                            <a:srgbClr val="002060"/>
                          </a:solidFill>
                          <a:latin typeface="Cambria Math" panose="02040503050406030204" pitchFamily="18" charset="0"/>
                        </a:rPr>
                        <m:t>=</m:t>
                      </m:r>
                      <m:sSup>
                        <m:sSupPr>
                          <m:ctrlPr>
                            <a:rPr lang="en-US" sz="2400" i="1">
                              <a:solidFill>
                                <a:srgbClr val="002060"/>
                              </a:solidFill>
                              <a:latin typeface="Cambria Math" panose="02040503050406030204" pitchFamily="18" charset="0"/>
                            </a:rPr>
                          </m:ctrlPr>
                        </m:sSupPr>
                        <m:e>
                          <m:d>
                            <m:dPr>
                              <m:begChr m:val="["/>
                              <m:endChr m:val="]"/>
                              <m:ctrlPr>
                                <a:rPr lang="en-US" sz="2400" i="1">
                                  <a:solidFill>
                                    <a:srgbClr val="002060"/>
                                  </a:solidFill>
                                  <a:latin typeface="Cambria Math" panose="02040503050406030204" pitchFamily="18" charset="0"/>
                                </a:rPr>
                              </m:ctrlPr>
                            </m:dPr>
                            <m:e>
                              <m:m>
                                <m:mPr>
                                  <m:mcs>
                                    <m:mc>
                                      <m:mcPr>
                                        <m:count m:val="2"/>
                                        <m:mcJc m:val="center"/>
                                      </m:mcPr>
                                    </m:mc>
                                  </m:mcs>
                                  <m:ctrlPr>
                                    <a:rPr lang="en-US" sz="2400" i="1">
                                      <a:solidFill>
                                        <a:srgbClr val="002060"/>
                                      </a:solidFill>
                                      <a:latin typeface="Cambria Math" panose="02040503050406030204" pitchFamily="18" charset="0"/>
                                    </a:rPr>
                                  </m:ctrlPr>
                                </m:mPr>
                                <m:mr>
                                  <m:e>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0</m:t>
                                        </m:r>
                                      </m:sub>
                                    </m:sSub>
                                  </m:e>
                                  <m:e>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1</m:t>
                                        </m:r>
                                      </m:sub>
                                    </m:sSub>
                                  </m:e>
                                </m:mr>
                              </m:m>
                            </m:e>
                          </m:d>
                        </m:e>
                        <m:sup>
                          <m:r>
                            <a:rPr lang="en-US" sz="2400">
                              <a:solidFill>
                                <a:srgbClr val="002060"/>
                              </a:solidFill>
                              <a:latin typeface="Cambria Math" panose="02040503050406030204" pitchFamily="18" charset="0"/>
                            </a:rPr>
                            <m:t>𝑇</m:t>
                          </m:r>
                        </m:sup>
                      </m:sSup>
                    </m:oMath>
                  </m:oMathPara>
                </a14:m>
                <a:endParaRPr lang="en-US" sz="2400">
                  <a:solidFill>
                    <a:srgbClr val="002060"/>
                  </a:solidFill>
                </a:endParaRPr>
              </a:p>
            </p:txBody>
          </p:sp>
        </mc:Choice>
        <mc:Fallback xmlns="">
          <p:sp>
            <p:nvSpPr>
              <p:cNvPr id="10" name="TextBox 9">
                <a:extLst>
                  <a:ext uri="{FF2B5EF4-FFF2-40B4-BE49-F238E27FC236}">
                    <a16:creationId xmlns:a16="http://schemas.microsoft.com/office/drawing/2014/main" id="{8BE744A1-5B13-5724-6F62-8591C907AD29}"/>
                  </a:ext>
                </a:extLst>
              </p:cNvPr>
              <p:cNvSpPr txBox="1">
                <a:spLocks noRot="1" noChangeAspect="1" noMove="1" noResize="1" noEditPoints="1" noAdjustHandles="1" noChangeArrowheads="1" noChangeShapeType="1" noTextEdit="1"/>
              </p:cNvSpPr>
              <p:nvPr/>
            </p:nvSpPr>
            <p:spPr>
              <a:xfrm>
                <a:off x="6604727" y="4751479"/>
                <a:ext cx="2247025" cy="375872"/>
              </a:xfrm>
              <a:prstGeom prst="rect">
                <a:avLst/>
              </a:prstGeom>
              <a:blipFill>
                <a:blip r:embed="rId10"/>
                <a:stretch>
                  <a:fillRect l="-1626" r="-813" b="-12903"/>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BD870C9A-A02C-48DF-2747-5A43FC858B1F}"/>
              </a:ext>
            </a:extLst>
          </p:cNvPr>
          <p:cNvGrpSpPr/>
          <p:nvPr/>
        </p:nvGrpSpPr>
        <p:grpSpPr>
          <a:xfrm>
            <a:off x="3612334" y="3965411"/>
            <a:ext cx="1280177" cy="383222"/>
            <a:chOff x="3612334" y="3828251"/>
            <a:chExt cx="1280177" cy="383222"/>
          </a:xfrm>
        </p:grpSpPr>
        <p:cxnSp>
          <p:nvCxnSpPr>
            <p:cNvPr id="17" name="Straight Connector 16">
              <a:extLst>
                <a:ext uri="{FF2B5EF4-FFF2-40B4-BE49-F238E27FC236}">
                  <a16:creationId xmlns:a16="http://schemas.microsoft.com/office/drawing/2014/main" id="{D8ABE9A3-544A-0E8F-0FB8-D77FFE05BB2A}"/>
                </a:ext>
              </a:extLst>
            </p:cNvPr>
            <p:cNvCxnSpPr>
              <a:cxnSpLocks/>
            </p:cNvCxnSpPr>
            <p:nvPr/>
          </p:nvCxnSpPr>
          <p:spPr>
            <a:xfrm flipV="1">
              <a:off x="3664656" y="3828251"/>
              <a:ext cx="1227855" cy="38322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6C2AB6-9455-D0DD-7137-94D39916B17F}"/>
                </a:ext>
              </a:extLst>
            </p:cNvPr>
            <p:cNvCxnSpPr>
              <a:cxnSpLocks/>
            </p:cNvCxnSpPr>
            <p:nvPr/>
          </p:nvCxnSpPr>
          <p:spPr>
            <a:xfrm>
              <a:off x="3612334" y="3845289"/>
              <a:ext cx="1280177" cy="311061"/>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2914F81-1432-1C4F-3B02-305F6A6811BD}"/>
              </a:ext>
            </a:extLst>
          </p:cNvPr>
          <p:cNvGrpSpPr/>
          <p:nvPr/>
        </p:nvGrpSpPr>
        <p:grpSpPr>
          <a:xfrm>
            <a:off x="3107058" y="5216591"/>
            <a:ext cx="2520744" cy="383222"/>
            <a:chOff x="3612334" y="3828251"/>
            <a:chExt cx="1280177" cy="383222"/>
          </a:xfrm>
        </p:grpSpPr>
        <p:cxnSp>
          <p:nvCxnSpPr>
            <p:cNvPr id="32" name="Straight Connector 31">
              <a:extLst>
                <a:ext uri="{FF2B5EF4-FFF2-40B4-BE49-F238E27FC236}">
                  <a16:creationId xmlns:a16="http://schemas.microsoft.com/office/drawing/2014/main" id="{4C63F382-25E9-7EF2-4CB4-C8187FBFA27A}"/>
                </a:ext>
              </a:extLst>
            </p:cNvPr>
            <p:cNvCxnSpPr>
              <a:cxnSpLocks/>
            </p:cNvCxnSpPr>
            <p:nvPr/>
          </p:nvCxnSpPr>
          <p:spPr>
            <a:xfrm flipV="1">
              <a:off x="3664656" y="3828251"/>
              <a:ext cx="1227855" cy="38322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7200FEB-F84B-D469-E6E4-BECE41D39944}"/>
                </a:ext>
              </a:extLst>
            </p:cNvPr>
            <p:cNvCxnSpPr>
              <a:cxnSpLocks/>
            </p:cNvCxnSpPr>
            <p:nvPr/>
          </p:nvCxnSpPr>
          <p:spPr>
            <a:xfrm>
              <a:off x="3612334" y="3845289"/>
              <a:ext cx="1280177" cy="311061"/>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E65CECC7-949D-2139-E42E-0E8B2EA1B0FC}"/>
              </a:ext>
            </a:extLst>
          </p:cNvPr>
          <p:cNvGrpSpPr/>
          <p:nvPr/>
        </p:nvGrpSpPr>
        <p:grpSpPr>
          <a:xfrm>
            <a:off x="9176657" y="4065734"/>
            <a:ext cx="916942" cy="443693"/>
            <a:chOff x="3612334" y="3828251"/>
            <a:chExt cx="1280177" cy="383222"/>
          </a:xfrm>
        </p:grpSpPr>
        <p:cxnSp>
          <p:nvCxnSpPr>
            <p:cNvPr id="35" name="Straight Connector 34">
              <a:extLst>
                <a:ext uri="{FF2B5EF4-FFF2-40B4-BE49-F238E27FC236}">
                  <a16:creationId xmlns:a16="http://schemas.microsoft.com/office/drawing/2014/main" id="{B5C4C7B8-049E-1A96-000D-480C3D566E01}"/>
                </a:ext>
              </a:extLst>
            </p:cNvPr>
            <p:cNvCxnSpPr>
              <a:cxnSpLocks/>
            </p:cNvCxnSpPr>
            <p:nvPr/>
          </p:nvCxnSpPr>
          <p:spPr>
            <a:xfrm flipV="1">
              <a:off x="3664656" y="3828251"/>
              <a:ext cx="1227855" cy="38322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F3C241B-616E-1F5C-43E6-0C4C6CC95EFB}"/>
                </a:ext>
              </a:extLst>
            </p:cNvPr>
            <p:cNvCxnSpPr>
              <a:cxnSpLocks/>
            </p:cNvCxnSpPr>
            <p:nvPr/>
          </p:nvCxnSpPr>
          <p:spPr>
            <a:xfrm>
              <a:off x="3612334" y="3845289"/>
              <a:ext cx="1280177" cy="311061"/>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4" name="Text Placeholder 4">
            <a:extLst>
              <a:ext uri="{FF2B5EF4-FFF2-40B4-BE49-F238E27FC236}">
                <a16:creationId xmlns:a16="http://schemas.microsoft.com/office/drawing/2014/main" id="{3D26F9B9-E203-6E66-72DD-EA9955E946E4}"/>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grpSp>
        <p:nvGrpSpPr>
          <p:cNvPr id="39" name="Group 38">
            <a:extLst>
              <a:ext uri="{FF2B5EF4-FFF2-40B4-BE49-F238E27FC236}">
                <a16:creationId xmlns:a16="http://schemas.microsoft.com/office/drawing/2014/main" id="{0CD832B3-556C-C26C-43B7-3BD7C8E8FD3B}"/>
              </a:ext>
            </a:extLst>
          </p:cNvPr>
          <p:cNvGrpSpPr/>
          <p:nvPr/>
        </p:nvGrpSpPr>
        <p:grpSpPr>
          <a:xfrm>
            <a:off x="10760984" y="3874591"/>
            <a:ext cx="953284" cy="2027046"/>
            <a:chOff x="10760984" y="3874591"/>
            <a:chExt cx="953284" cy="2027046"/>
          </a:xfrm>
        </p:grpSpPr>
        <p:cxnSp>
          <p:nvCxnSpPr>
            <p:cNvPr id="16" name="Straight Arrow Connector 15">
              <a:extLst>
                <a:ext uri="{FF2B5EF4-FFF2-40B4-BE49-F238E27FC236}">
                  <a16:creationId xmlns:a16="http://schemas.microsoft.com/office/drawing/2014/main" id="{F7ABB9C8-7492-6A2F-C15D-215CDB9622CA}"/>
                </a:ext>
              </a:extLst>
            </p:cNvPr>
            <p:cNvCxnSpPr/>
            <p:nvPr/>
          </p:nvCxnSpPr>
          <p:spPr>
            <a:xfrm>
              <a:off x="11030499" y="4421773"/>
              <a:ext cx="461962" cy="0"/>
            </a:xfrm>
            <a:prstGeom prst="straightConnector1">
              <a:avLst/>
            </a:prstGeom>
            <a:ln w="127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722A9D8-EE54-24CB-A817-53730ED7DE39}"/>
                </a:ext>
              </a:extLst>
            </p:cNvPr>
            <p:cNvCxnSpPr>
              <a:cxnSpLocks/>
            </p:cNvCxnSpPr>
            <p:nvPr/>
          </p:nvCxnSpPr>
          <p:spPr>
            <a:xfrm rot="16200000">
              <a:off x="10799518" y="4190792"/>
              <a:ext cx="461962" cy="0"/>
            </a:xfrm>
            <a:prstGeom prst="straightConnector1">
              <a:avLst/>
            </a:prstGeom>
            <a:ln w="127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788EB88-F073-8B9F-83D3-5640D49F97A9}"/>
                    </a:ext>
                  </a:extLst>
                </p:cNvPr>
                <p:cNvSpPr txBox="1"/>
                <p:nvPr/>
              </p:nvSpPr>
              <p:spPr>
                <a:xfrm>
                  <a:off x="11432844" y="4370927"/>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a:p>
              </p:txBody>
            </p:sp>
          </mc:Choice>
          <mc:Fallback xmlns="">
            <p:sp>
              <p:nvSpPr>
                <p:cNvPr id="24" name="TextBox 23">
                  <a:extLst>
                    <a:ext uri="{FF2B5EF4-FFF2-40B4-BE49-F238E27FC236}">
                      <a16:creationId xmlns:a16="http://schemas.microsoft.com/office/drawing/2014/main" id="{2788EB88-F073-8B9F-83D3-5640D49F97A9}"/>
                    </a:ext>
                  </a:extLst>
                </p:cNvPr>
                <p:cNvSpPr txBox="1">
                  <a:spLocks noRot="1" noChangeAspect="1" noMove="1" noResize="1" noEditPoints="1" noAdjustHandles="1" noChangeArrowheads="1" noChangeShapeType="1" noTextEdit="1"/>
                </p:cNvSpPr>
                <p:nvPr/>
              </p:nvSpPr>
              <p:spPr>
                <a:xfrm>
                  <a:off x="11432844" y="4370927"/>
                  <a:ext cx="183319" cy="276999"/>
                </a:xfrm>
                <a:prstGeom prst="rect">
                  <a:avLst/>
                </a:prstGeom>
                <a:blipFill>
                  <a:blip r:embed="rId11"/>
                  <a:stretch>
                    <a:fillRect l="-19355" r="-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8557FEA-5EB1-6E67-31A4-91ECABE77E6D}"/>
                    </a:ext>
                  </a:extLst>
                </p:cNvPr>
                <p:cNvSpPr txBox="1"/>
                <p:nvPr/>
              </p:nvSpPr>
              <p:spPr>
                <a:xfrm>
                  <a:off x="10816100" y="3874591"/>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a:p>
              </p:txBody>
            </p:sp>
          </mc:Choice>
          <mc:Fallback xmlns="">
            <p:sp>
              <p:nvSpPr>
                <p:cNvPr id="25" name="TextBox 24">
                  <a:extLst>
                    <a:ext uri="{FF2B5EF4-FFF2-40B4-BE49-F238E27FC236}">
                      <a16:creationId xmlns:a16="http://schemas.microsoft.com/office/drawing/2014/main" id="{E8557FEA-5EB1-6E67-31A4-91ECABE77E6D}"/>
                    </a:ext>
                  </a:extLst>
                </p:cNvPr>
                <p:cNvSpPr txBox="1">
                  <a:spLocks noRot="1" noChangeAspect="1" noMove="1" noResize="1" noEditPoints="1" noAdjustHandles="1" noChangeArrowheads="1" noChangeShapeType="1" noTextEdit="1"/>
                </p:cNvSpPr>
                <p:nvPr/>
              </p:nvSpPr>
              <p:spPr>
                <a:xfrm>
                  <a:off x="10816100" y="3874591"/>
                  <a:ext cx="186718" cy="276999"/>
                </a:xfrm>
                <a:prstGeom prst="rect">
                  <a:avLst/>
                </a:prstGeom>
                <a:blipFill>
                  <a:blip r:embed="rId12"/>
                  <a:stretch>
                    <a:fillRect l="-32258" r="-25806" b="-26667"/>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1AE6BD77-5A52-ECF0-9CD0-14D61203D6F7}"/>
                </a:ext>
              </a:extLst>
            </p:cNvPr>
            <p:cNvCxnSpPr/>
            <p:nvPr/>
          </p:nvCxnSpPr>
          <p:spPr>
            <a:xfrm>
              <a:off x="11030499" y="5675484"/>
              <a:ext cx="461962" cy="0"/>
            </a:xfrm>
            <a:prstGeom prst="straightConnector1">
              <a:avLst/>
            </a:prstGeom>
            <a:ln w="127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5B8E45-6FB1-0640-8FFD-DF7F8E4C547D}"/>
                </a:ext>
              </a:extLst>
            </p:cNvPr>
            <p:cNvCxnSpPr>
              <a:cxnSpLocks/>
            </p:cNvCxnSpPr>
            <p:nvPr/>
          </p:nvCxnSpPr>
          <p:spPr>
            <a:xfrm rot="16200000">
              <a:off x="10799518" y="5444503"/>
              <a:ext cx="461962" cy="0"/>
            </a:xfrm>
            <a:prstGeom prst="straightConnector1">
              <a:avLst/>
            </a:prstGeom>
            <a:ln w="127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DBCE5C9-7093-7FD2-5C46-AA75B0D53F35}"/>
                    </a:ext>
                  </a:extLst>
                </p:cNvPr>
                <p:cNvSpPr txBox="1"/>
                <p:nvPr/>
              </p:nvSpPr>
              <p:spPr>
                <a:xfrm>
                  <a:off x="11432844" y="5624638"/>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US"/>
                </a:p>
              </p:txBody>
            </p:sp>
          </mc:Choice>
          <mc:Fallback xmlns="">
            <p:sp>
              <p:nvSpPr>
                <p:cNvPr id="28" name="TextBox 27">
                  <a:extLst>
                    <a:ext uri="{FF2B5EF4-FFF2-40B4-BE49-F238E27FC236}">
                      <a16:creationId xmlns:a16="http://schemas.microsoft.com/office/drawing/2014/main" id="{DDBCE5C9-7093-7FD2-5C46-AA75B0D53F35}"/>
                    </a:ext>
                  </a:extLst>
                </p:cNvPr>
                <p:cNvSpPr txBox="1">
                  <a:spLocks noRot="1" noChangeAspect="1" noMove="1" noResize="1" noEditPoints="1" noAdjustHandles="1" noChangeArrowheads="1" noChangeShapeType="1" noTextEdit="1"/>
                </p:cNvSpPr>
                <p:nvPr/>
              </p:nvSpPr>
              <p:spPr>
                <a:xfrm>
                  <a:off x="11432844" y="5624638"/>
                  <a:ext cx="281424" cy="276999"/>
                </a:xfrm>
                <a:prstGeom prst="rect">
                  <a:avLst/>
                </a:prstGeom>
                <a:blipFill>
                  <a:blip r:embed="rId13"/>
                  <a:stretch>
                    <a:fillRect l="-12766" r="-4255"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1B814D8-8A72-9974-E295-61DF8133B464}"/>
                    </a:ext>
                  </a:extLst>
                </p:cNvPr>
                <p:cNvSpPr txBox="1"/>
                <p:nvPr/>
              </p:nvSpPr>
              <p:spPr>
                <a:xfrm>
                  <a:off x="10760984" y="5095129"/>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a:p>
              </p:txBody>
            </p:sp>
          </mc:Choice>
          <mc:Fallback xmlns="">
            <p:sp>
              <p:nvSpPr>
                <p:cNvPr id="29" name="TextBox 28">
                  <a:extLst>
                    <a:ext uri="{FF2B5EF4-FFF2-40B4-BE49-F238E27FC236}">
                      <a16:creationId xmlns:a16="http://schemas.microsoft.com/office/drawing/2014/main" id="{41B814D8-8A72-9974-E295-61DF8133B464}"/>
                    </a:ext>
                  </a:extLst>
                </p:cNvPr>
                <p:cNvSpPr txBox="1">
                  <a:spLocks noRot="1" noChangeAspect="1" noMove="1" noResize="1" noEditPoints="1" noAdjustHandles="1" noChangeArrowheads="1" noChangeShapeType="1" noTextEdit="1"/>
                </p:cNvSpPr>
                <p:nvPr/>
              </p:nvSpPr>
              <p:spPr>
                <a:xfrm>
                  <a:off x="10760984" y="5095129"/>
                  <a:ext cx="276101" cy="276999"/>
                </a:xfrm>
                <a:prstGeom prst="rect">
                  <a:avLst/>
                </a:prstGeom>
                <a:blipFill>
                  <a:blip r:embed="rId14"/>
                  <a:stretch>
                    <a:fillRect l="-13043" r="-4348" b="-15556"/>
                  </a:stretch>
                </a:blipFill>
              </p:spPr>
              <p:txBody>
                <a:bodyPr/>
                <a:lstStyle/>
                <a:p>
                  <a:r>
                    <a:rPr lang="en-US">
                      <a:noFill/>
                    </a:rPr>
                    <a:t> </a:t>
                  </a:r>
                </a:p>
              </p:txBody>
            </p:sp>
          </mc:Fallback>
        </mc:AlternateContent>
        <p:sp>
          <p:nvSpPr>
            <p:cNvPr id="38" name="Arrow: Right 37">
              <a:extLst>
                <a:ext uri="{FF2B5EF4-FFF2-40B4-BE49-F238E27FC236}">
                  <a16:creationId xmlns:a16="http://schemas.microsoft.com/office/drawing/2014/main" id="{F7B923B1-788D-B152-AEB0-A92C34FF36CE}"/>
                </a:ext>
              </a:extLst>
            </p:cNvPr>
            <p:cNvSpPr/>
            <p:nvPr/>
          </p:nvSpPr>
          <p:spPr>
            <a:xfrm rot="5400000">
              <a:off x="11090579" y="4844764"/>
              <a:ext cx="304800" cy="2503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702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P spid="12" grpId="0"/>
      <p:bldP spid="13" grpId="0"/>
      <p:bldP spid="14" grpId="0"/>
      <p:bldP spid="15" grpId="0"/>
      <p:bldP spid="18" grpId="0"/>
      <p:bldP spid="19" grpId="0"/>
      <p:bldP spid="20" grpId="0"/>
      <p:bldP spid="22" grpId="0"/>
      <p:bldP spid="5" grpId="0"/>
      <p:bldP spid="7"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13DC3-5843-68BF-93C5-A4230C0A0E9E}"/>
              </a:ext>
            </a:extLst>
          </p:cNvPr>
          <p:cNvSpPr>
            <a:spLocks noGrp="1"/>
          </p:cNvSpPr>
          <p:nvPr>
            <p:ph type="title"/>
          </p:nvPr>
        </p:nvSpPr>
        <p:spPr/>
        <p:txBody>
          <a:bodyPr/>
          <a:lstStyle/>
          <a:p>
            <a:r>
              <a:rPr lang="en-US">
                <a:solidFill>
                  <a:srgbClr val="002060"/>
                </a:solidFill>
              </a:rPr>
              <a:t>Boundary conditions</a:t>
            </a:r>
          </a:p>
        </p:txBody>
      </p:sp>
      <p:sp>
        <p:nvSpPr>
          <p:cNvPr id="3" name="Slide Number Placeholder 2">
            <a:extLst>
              <a:ext uri="{FF2B5EF4-FFF2-40B4-BE49-F238E27FC236}">
                <a16:creationId xmlns:a16="http://schemas.microsoft.com/office/drawing/2014/main" id="{A027DC56-7D31-BA07-4174-9EC53FFBBDB8}"/>
              </a:ext>
            </a:extLst>
          </p:cNvPr>
          <p:cNvSpPr>
            <a:spLocks noGrp="1"/>
          </p:cNvSpPr>
          <p:nvPr>
            <p:ph type="sldNum" sz="quarter" idx="12"/>
          </p:nvPr>
        </p:nvSpPr>
        <p:spPr/>
        <p:txBody>
          <a:bodyPr/>
          <a:lstStyle/>
          <a:p>
            <a:fld id="{843A212D-E924-49B1-971D-ACEAEB6C7478}" type="slidenum">
              <a:rPr lang="en-US" smtClean="0"/>
              <a:t>23</a:t>
            </a:fld>
            <a:endParaRPr lang="en-US"/>
          </a:p>
        </p:txBody>
      </p:sp>
      <p:pic>
        <p:nvPicPr>
          <p:cNvPr id="5" name="Picture 4" descr="A circular object with colorful boxes around it&#10;&#10;Description automatically generated">
            <a:extLst>
              <a:ext uri="{FF2B5EF4-FFF2-40B4-BE49-F238E27FC236}">
                <a16:creationId xmlns:a16="http://schemas.microsoft.com/office/drawing/2014/main" id="{53C3A6D1-1CA8-7751-1756-98343F454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039" y="1222709"/>
            <a:ext cx="3554706" cy="36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A diagram of a phase&#10;&#10;Description automatically generated with medium confidence">
            <a:extLst>
              <a:ext uri="{FF2B5EF4-FFF2-40B4-BE49-F238E27FC236}">
                <a16:creationId xmlns:a16="http://schemas.microsoft.com/office/drawing/2014/main" id="{B975A9CF-D1CA-EF3D-CF08-FE3E6D04D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9921" y="4530720"/>
            <a:ext cx="1424929" cy="154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14">
            <a:extLst>
              <a:ext uri="{FF2B5EF4-FFF2-40B4-BE49-F238E27FC236}">
                <a16:creationId xmlns:a16="http://schemas.microsoft.com/office/drawing/2014/main" id="{AE1C94BE-AC3B-C1AC-CD1F-76056D442291}"/>
              </a:ext>
            </a:extLst>
          </p:cNvPr>
          <p:cNvSpPr>
            <a:spLocks noChangeAspect="1"/>
          </p:cNvSpPr>
          <p:nvPr/>
        </p:nvSpPr>
        <p:spPr>
          <a:xfrm>
            <a:off x="7482179" y="1438493"/>
            <a:ext cx="3322030" cy="3322030"/>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3199E27-C23F-7BC0-DB18-2E55BDFAD3CD}"/>
              </a:ext>
            </a:extLst>
          </p:cNvPr>
          <p:cNvSpPr>
            <a:spLocks noChangeAspect="1"/>
          </p:cNvSpPr>
          <p:nvPr/>
        </p:nvSpPr>
        <p:spPr>
          <a:xfrm>
            <a:off x="7967952" y="1916436"/>
            <a:ext cx="2352383" cy="235238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BC41B7-3C41-5795-79E2-234223D7FD90}"/>
                  </a:ext>
                </a:extLst>
              </p:cNvPr>
              <p:cNvSpPr txBox="1"/>
              <p:nvPr/>
            </p:nvSpPr>
            <p:spPr>
              <a:xfrm>
                <a:off x="263950" y="1476597"/>
                <a:ext cx="6984348" cy="4529189"/>
              </a:xfrm>
              <a:prstGeom prst="rect">
                <a:avLst/>
              </a:prstGeom>
              <a:noFill/>
            </p:spPr>
            <p:txBody>
              <a:bodyPr wrap="none" rtlCol="0">
                <a:spAutoFit/>
              </a:bodyPr>
              <a:lstStyle/>
              <a:p>
                <a:pPr marL="457200" indent="-457200">
                  <a:buFont typeface="Arial" panose="020B0604020202020204" pitchFamily="34" charset="0"/>
                  <a:buChar char="•"/>
                </a:pPr>
                <a:r>
                  <a:rPr lang="en-US" sz="2600">
                    <a:solidFill>
                      <a:srgbClr val="002060"/>
                    </a:solidFill>
                  </a:rPr>
                  <a:t>Flux not leaving the stator, i. e. </a:t>
                </a:r>
              </a:p>
              <a:p>
                <a14:m>
                  <m:oMath xmlns:m="http://schemas.openxmlformats.org/officeDocument/2006/math">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𝐴</m:t>
                        </m:r>
                      </m:e>
                      <m:sub>
                        <m:r>
                          <a:rPr lang="en-US" sz="2600" dirty="0">
                            <a:solidFill>
                              <a:srgbClr val="002060"/>
                            </a:solidFill>
                            <a:latin typeface="Cambria Math" panose="02040503050406030204" pitchFamily="18" charset="0"/>
                          </a:rPr>
                          <m:t>2</m:t>
                        </m:r>
                      </m:sub>
                    </m:sSub>
                    <m:d>
                      <m:dPr>
                        <m:ctrlPr>
                          <a:rPr lang="en-US" sz="2600" i="1" dirty="0">
                            <a:solidFill>
                              <a:srgbClr val="002060"/>
                            </a:solidFill>
                            <a:latin typeface="Cambria Math" panose="02040503050406030204" pitchFamily="18" charset="0"/>
                          </a:rPr>
                        </m:ctrlPr>
                      </m:dPr>
                      <m:e>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𝑥</m:t>
                            </m:r>
                          </m:e>
                          <m:sub>
                            <m:r>
                              <a:rPr lang="en-US" sz="2600" dirty="0">
                                <a:solidFill>
                                  <a:srgbClr val="002060"/>
                                </a:solidFill>
                                <a:latin typeface="Cambria Math" panose="02040503050406030204" pitchFamily="18" charset="0"/>
                              </a:rPr>
                              <m:t>𝑖</m:t>
                            </m:r>
                          </m:sub>
                        </m:sSub>
                      </m:e>
                    </m:d>
                    <m:r>
                      <a:rPr lang="en-US" sz="2600" dirty="0">
                        <a:solidFill>
                          <a:srgbClr val="002060"/>
                        </a:solidFill>
                        <a:latin typeface="Cambria Math" panose="02040503050406030204" pitchFamily="18" charset="0"/>
                      </a:rPr>
                      <m:t>=0</m:t>
                    </m:r>
                  </m:oMath>
                </a14:m>
                <a:r>
                  <a:rPr lang="en-US" sz="2400">
                    <a:solidFill>
                      <a:srgbClr val="002060"/>
                    </a:solidFill>
                  </a:rPr>
                  <a:t>,</a:t>
                </a:r>
                <a:r>
                  <a:rPr lang="en-US" sz="2600"/>
                  <a:t> </a:t>
                </a:r>
                <a:r>
                  <a:rPr lang="en-US" sz="2600">
                    <a:solidFill>
                      <a:srgbClr val="002060"/>
                    </a:solidFill>
                  </a:rPr>
                  <a:t>for all </a:t>
                </a:r>
                <a14:m>
                  <m:oMath xmlns:m="http://schemas.openxmlformats.org/officeDocument/2006/math">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𝑥</m:t>
                        </m:r>
                      </m:e>
                      <m:sub>
                        <m:r>
                          <a:rPr lang="en-US" sz="2600">
                            <a:solidFill>
                              <a:srgbClr val="002060"/>
                            </a:solidFill>
                            <a:latin typeface="Cambria Math" panose="02040503050406030204" pitchFamily="18" charset="0"/>
                          </a:rPr>
                          <m:t>𝑖</m:t>
                        </m:r>
                      </m:sub>
                    </m:sSub>
                    <m:r>
                      <a:rPr lang="en-US" sz="2600">
                        <a:solidFill>
                          <a:srgbClr val="002060"/>
                        </a:solidFill>
                        <a:latin typeface="Cambria Math" panose="02040503050406030204" pitchFamily="18" charset="0"/>
                      </a:rPr>
                      <m:t> ∈</m:t>
                    </m:r>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𝛤</m:t>
                        </m:r>
                      </m:e>
                      <m:sub>
                        <m:r>
                          <m:rPr>
                            <m:sty m:val="p"/>
                          </m:rPr>
                          <a:rPr lang="en-US" sz="2600">
                            <a:solidFill>
                              <a:srgbClr val="002060"/>
                            </a:solidFill>
                            <a:latin typeface="Cambria Math" panose="02040503050406030204" pitchFamily="18" charset="0"/>
                          </a:rPr>
                          <m:t>out</m:t>
                        </m:r>
                      </m:sub>
                    </m:sSub>
                  </m:oMath>
                </a14:m>
                <a:endParaRPr lang="en-US" sz="2600">
                  <a:solidFill>
                    <a:srgbClr val="002060"/>
                  </a:solidFill>
                </a:endParaRPr>
              </a:p>
              <a:p>
                <a:endParaRPr lang="en-US" sz="2600"/>
              </a:p>
              <a:p>
                <a:pPr marL="457200" indent="-457200">
                  <a:buFont typeface="Arial" panose="020B0604020202020204" pitchFamily="34" charset="0"/>
                  <a:buChar char="•"/>
                </a:pPr>
                <a:r>
                  <a:rPr lang="en-US" sz="2600">
                    <a:solidFill>
                      <a:srgbClr val="002060"/>
                    </a:solidFill>
                  </a:rPr>
                  <a:t>Geometric periodicity</a:t>
                </a:r>
              </a:p>
              <a:p>
                <a:r>
                  <a:rPr lang="en-US" sz="2600"/>
                  <a:t>If </a:t>
                </a:r>
                <a14:m>
                  <m:oMath xmlns:m="http://schemas.openxmlformats.org/officeDocument/2006/math">
                    <m:r>
                      <a:rPr lang="en-US" sz="2600">
                        <a:solidFill>
                          <a:srgbClr val="002060"/>
                        </a:solidFill>
                        <a:latin typeface="Cambria Math" panose="02040503050406030204" pitchFamily="18" charset="0"/>
                      </a:rPr>
                      <m:t>(</m:t>
                    </m:r>
                    <m:r>
                      <a:rPr lang="en-US" sz="2600">
                        <a:solidFill>
                          <a:srgbClr val="002060"/>
                        </a:solidFill>
                        <a:latin typeface="Cambria Math" panose="02040503050406030204" pitchFamily="18" charset="0"/>
                      </a:rPr>
                      <m:t>𝑟</m:t>
                    </m:r>
                    <m:r>
                      <a:rPr lang="en-US" sz="2600">
                        <a:solidFill>
                          <a:srgbClr val="002060"/>
                        </a:solidFill>
                        <a:latin typeface="Cambria Math" panose="02040503050406030204" pitchFamily="18" charset="0"/>
                      </a:rPr>
                      <m:t>,</m:t>
                    </m:r>
                    <m:r>
                      <a:rPr lang="en-US" sz="2600">
                        <a:solidFill>
                          <a:srgbClr val="002060"/>
                        </a:solidFill>
                        <a:latin typeface="Cambria Math" panose="02040503050406030204" pitchFamily="18" charset="0"/>
                      </a:rPr>
                      <m:t>𝜃</m:t>
                    </m:r>
                    <m:r>
                      <a:rPr lang="en-US" sz="2600">
                        <a:solidFill>
                          <a:srgbClr val="002060"/>
                        </a:solidFill>
                        <a:latin typeface="Cambria Math" panose="02040503050406030204" pitchFamily="18" charset="0"/>
                      </a:rPr>
                      <m:t>)∈</m:t>
                    </m:r>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𝛤</m:t>
                        </m:r>
                      </m:e>
                      <m:sub>
                        <m:r>
                          <m:rPr>
                            <m:sty m:val="p"/>
                          </m:rPr>
                          <a:rPr lang="en-US" sz="2600">
                            <a:solidFill>
                              <a:srgbClr val="002060"/>
                            </a:solidFill>
                            <a:latin typeface="Cambria Math" panose="02040503050406030204" pitchFamily="18" charset="0"/>
                          </a:rPr>
                          <m:t>p</m:t>
                        </m:r>
                      </m:sub>
                    </m:sSub>
                  </m:oMath>
                </a14:m>
                <a:r>
                  <a:rPr lang="en-US" sz="2600"/>
                  <a:t>  then  </a:t>
                </a:r>
                <a14:m>
                  <m:oMath xmlns:m="http://schemas.openxmlformats.org/officeDocument/2006/math">
                    <m:d>
                      <m:dPr>
                        <m:ctrlPr>
                          <a:rPr lang="en-US" sz="2600" i="1">
                            <a:solidFill>
                              <a:srgbClr val="002060"/>
                            </a:solidFill>
                            <a:latin typeface="Cambria Math" panose="02040503050406030204" pitchFamily="18" charset="0"/>
                          </a:rPr>
                        </m:ctrlPr>
                      </m:dPr>
                      <m:e>
                        <m:r>
                          <a:rPr lang="en-US" sz="2600">
                            <a:solidFill>
                              <a:srgbClr val="002060"/>
                            </a:solidFill>
                            <a:latin typeface="Cambria Math" panose="02040503050406030204" pitchFamily="18" charset="0"/>
                          </a:rPr>
                          <m:t>𝑟</m:t>
                        </m:r>
                        <m:r>
                          <a:rPr lang="en-US" sz="2600">
                            <a:solidFill>
                              <a:srgbClr val="002060"/>
                            </a:solidFill>
                            <a:latin typeface="Cambria Math" panose="02040503050406030204" pitchFamily="18" charset="0"/>
                          </a:rPr>
                          <m:t>,</m:t>
                        </m:r>
                        <m:r>
                          <a:rPr lang="en-US" sz="2600">
                            <a:solidFill>
                              <a:srgbClr val="002060"/>
                            </a:solidFill>
                            <a:latin typeface="Cambria Math" panose="02040503050406030204" pitchFamily="18" charset="0"/>
                          </a:rPr>
                          <m:t>𝜃</m:t>
                        </m:r>
                        <m:r>
                          <a:rPr lang="en-US" sz="2600">
                            <a:solidFill>
                              <a:srgbClr val="002060"/>
                            </a:solidFill>
                            <a:latin typeface="Cambria Math" panose="02040503050406030204" pitchFamily="18" charset="0"/>
                          </a:rPr>
                          <m:t>+</m:t>
                        </m:r>
                        <m:r>
                          <a:rPr lang="en-US" sz="2600">
                            <a:solidFill>
                              <a:srgbClr val="002060"/>
                            </a:solidFill>
                            <a:latin typeface="Cambria Math" panose="02040503050406030204" pitchFamily="18" charset="0"/>
                          </a:rPr>
                          <m:t>𝜋</m:t>
                        </m:r>
                      </m:e>
                    </m:d>
                    <m:r>
                      <a:rPr lang="en-US" sz="2600">
                        <a:solidFill>
                          <a:srgbClr val="002060"/>
                        </a:solidFill>
                        <a:latin typeface="Cambria Math" panose="02040503050406030204" pitchFamily="18" charset="0"/>
                      </a:rPr>
                      <m:t>∈</m:t>
                    </m:r>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𝛤</m:t>
                        </m:r>
                      </m:e>
                      <m:sub>
                        <m:r>
                          <m:rPr>
                            <m:sty m:val="p"/>
                          </m:rPr>
                          <a:rPr lang="en-US" sz="2600">
                            <a:solidFill>
                              <a:srgbClr val="002060"/>
                            </a:solidFill>
                            <a:latin typeface="Cambria Math" panose="02040503050406030204" pitchFamily="18" charset="0"/>
                          </a:rPr>
                          <m:t>p</m:t>
                        </m:r>
                      </m:sub>
                    </m:sSub>
                  </m:oMath>
                </a14:m>
                <a:endParaRPr lang="en-US" sz="2600">
                  <a:solidFill>
                    <a:srgbClr val="002060"/>
                  </a:solidFill>
                </a:endParaRPr>
              </a:p>
              <a:p>
                <a:endParaRPr lang="en-US" sz="2600"/>
              </a:p>
              <a:p>
                <a:pPr marL="457200" indent="-457200">
                  <a:buFont typeface="Arial" panose="020B0604020202020204" pitchFamily="34" charset="0"/>
                  <a:buChar char="•"/>
                </a:pPr>
                <a:r>
                  <a:rPr lang="en-US" sz="2600">
                    <a:solidFill>
                      <a:srgbClr val="002060"/>
                    </a:solidFill>
                  </a:rPr>
                  <a:t>Continuity and rotation – rotor-stator interface</a:t>
                </a:r>
              </a:p>
              <a:p>
                <a14:m>
                  <m:oMath xmlns:m="http://schemas.openxmlformats.org/officeDocument/2006/math">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𝐴</m:t>
                        </m:r>
                      </m:e>
                      <m:sub>
                        <m:r>
                          <a:rPr lang="en-US" sz="2600">
                            <a:solidFill>
                              <a:srgbClr val="002060"/>
                            </a:solidFill>
                            <a:latin typeface="Cambria Math" panose="02040503050406030204" pitchFamily="18" charset="0"/>
                          </a:rPr>
                          <m:t>2</m:t>
                        </m:r>
                        <m:r>
                          <a:rPr lang="en-US" sz="2600">
                            <a:solidFill>
                              <a:srgbClr val="002060"/>
                            </a:solidFill>
                            <a:latin typeface="Cambria Math" panose="02040503050406030204" pitchFamily="18" charset="0"/>
                          </a:rPr>
                          <m:t>𝑟</m:t>
                        </m:r>
                      </m:sub>
                    </m:sSub>
                    <m:r>
                      <a:rPr lang="en-US" sz="2600">
                        <a:solidFill>
                          <a:srgbClr val="002060"/>
                        </a:solidFill>
                        <a:latin typeface="Cambria Math" panose="02040503050406030204" pitchFamily="18" charset="0"/>
                      </a:rPr>
                      <m:t>=</m:t>
                    </m:r>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𝐴</m:t>
                        </m:r>
                      </m:e>
                      <m:sub>
                        <m:r>
                          <a:rPr lang="en-US" sz="2600">
                            <a:solidFill>
                              <a:srgbClr val="002060"/>
                            </a:solidFill>
                            <a:latin typeface="Cambria Math" panose="02040503050406030204" pitchFamily="18" charset="0"/>
                          </a:rPr>
                          <m:t>2</m:t>
                        </m:r>
                        <m:r>
                          <a:rPr lang="en-US" sz="2600">
                            <a:solidFill>
                              <a:srgbClr val="002060"/>
                            </a:solidFill>
                            <a:latin typeface="Cambria Math" panose="02040503050406030204" pitchFamily="18" charset="0"/>
                          </a:rPr>
                          <m:t>𝑠</m:t>
                        </m:r>
                      </m:sub>
                    </m:sSub>
                  </m:oMath>
                </a14:m>
                <a:r>
                  <a:rPr lang="en-US" sz="2600"/>
                  <a:t>, and </a:t>
                </a:r>
                <a14:m>
                  <m:oMath xmlns:m="http://schemas.openxmlformats.org/officeDocument/2006/math">
                    <m:r>
                      <a:rPr lang="en-US" sz="2600">
                        <a:solidFill>
                          <a:srgbClr val="002060"/>
                        </a:solidFill>
                        <a:latin typeface="Cambria Math" panose="02040503050406030204" pitchFamily="18" charset="0"/>
                      </a:rPr>
                      <m:t>𝜈</m:t>
                    </m:r>
                    <m:sSub>
                      <m:sSubPr>
                        <m:ctrlPr>
                          <a:rPr lang="en-US" sz="2600" i="1">
                            <a:solidFill>
                              <a:srgbClr val="002060"/>
                            </a:solidFill>
                            <a:latin typeface="Cambria Math" panose="02040503050406030204" pitchFamily="18" charset="0"/>
                          </a:rPr>
                        </m:ctrlPr>
                      </m:sSubPr>
                      <m:e>
                        <m:r>
                          <m:rPr>
                            <m:sty m:val="p"/>
                          </m:rPr>
                          <a:rPr lang="en-US" sz="2600">
                            <a:solidFill>
                              <a:srgbClr val="002060"/>
                            </a:solidFill>
                            <a:latin typeface="Cambria Math" panose="02040503050406030204" pitchFamily="18" charset="0"/>
                          </a:rPr>
                          <m:t>∇</m:t>
                        </m:r>
                      </m:e>
                      <m:sub>
                        <m:r>
                          <a:rPr lang="en-US" sz="2600">
                            <a:solidFill>
                              <a:srgbClr val="002060"/>
                            </a:solidFill>
                            <a:latin typeface="Cambria Math" panose="02040503050406030204" pitchFamily="18" charset="0"/>
                          </a:rPr>
                          <m:t>𝑖</m:t>
                        </m:r>
                      </m:sub>
                    </m:sSub>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𝐴</m:t>
                        </m:r>
                      </m:e>
                      <m:sub>
                        <m:r>
                          <a:rPr lang="en-US" sz="2600">
                            <a:solidFill>
                              <a:srgbClr val="002060"/>
                            </a:solidFill>
                            <a:latin typeface="Cambria Math" panose="02040503050406030204" pitchFamily="18" charset="0"/>
                          </a:rPr>
                          <m:t>2</m:t>
                        </m:r>
                        <m:r>
                          <a:rPr lang="en-US" sz="2600">
                            <a:solidFill>
                              <a:srgbClr val="002060"/>
                            </a:solidFill>
                            <a:latin typeface="Cambria Math" panose="02040503050406030204" pitchFamily="18" charset="0"/>
                          </a:rPr>
                          <m:t>𝑟</m:t>
                        </m:r>
                      </m:sub>
                    </m:sSub>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𝑛</m:t>
                        </m:r>
                      </m:e>
                      <m:sub>
                        <m:r>
                          <a:rPr lang="en-US" sz="2600">
                            <a:solidFill>
                              <a:srgbClr val="002060"/>
                            </a:solidFill>
                            <a:latin typeface="Cambria Math" panose="02040503050406030204" pitchFamily="18" charset="0"/>
                          </a:rPr>
                          <m:t>𝑖</m:t>
                        </m:r>
                      </m:sub>
                    </m:sSub>
                    <m:r>
                      <a:rPr lang="en-US" sz="2600">
                        <a:solidFill>
                          <a:srgbClr val="002060"/>
                        </a:solidFill>
                        <a:latin typeface="Cambria Math" panose="02040503050406030204" pitchFamily="18" charset="0"/>
                      </a:rPr>
                      <m:t>=</m:t>
                    </m:r>
                    <m:r>
                      <a:rPr lang="en-US" sz="2600">
                        <a:solidFill>
                          <a:srgbClr val="002060"/>
                        </a:solidFill>
                        <a:latin typeface="Cambria Math" panose="02040503050406030204" pitchFamily="18" charset="0"/>
                      </a:rPr>
                      <m:t>𝜈</m:t>
                    </m:r>
                    <m:sSub>
                      <m:sSubPr>
                        <m:ctrlPr>
                          <a:rPr lang="en-US" sz="2600" i="1">
                            <a:solidFill>
                              <a:srgbClr val="002060"/>
                            </a:solidFill>
                            <a:latin typeface="Cambria Math" panose="02040503050406030204" pitchFamily="18" charset="0"/>
                          </a:rPr>
                        </m:ctrlPr>
                      </m:sSubPr>
                      <m:e>
                        <m:r>
                          <m:rPr>
                            <m:sty m:val="p"/>
                          </m:rPr>
                          <a:rPr lang="en-US" sz="2600">
                            <a:solidFill>
                              <a:srgbClr val="002060"/>
                            </a:solidFill>
                            <a:latin typeface="Cambria Math" panose="02040503050406030204" pitchFamily="18" charset="0"/>
                          </a:rPr>
                          <m:t>∇</m:t>
                        </m:r>
                      </m:e>
                      <m:sub>
                        <m:r>
                          <a:rPr lang="en-US" sz="2600">
                            <a:solidFill>
                              <a:srgbClr val="002060"/>
                            </a:solidFill>
                            <a:latin typeface="Cambria Math" panose="02040503050406030204" pitchFamily="18" charset="0"/>
                          </a:rPr>
                          <m:t>𝑖</m:t>
                        </m:r>
                      </m:sub>
                    </m:sSub>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𝐴</m:t>
                        </m:r>
                      </m:e>
                      <m:sub>
                        <m:r>
                          <a:rPr lang="en-US" sz="2600">
                            <a:solidFill>
                              <a:srgbClr val="002060"/>
                            </a:solidFill>
                            <a:latin typeface="Cambria Math" panose="02040503050406030204" pitchFamily="18" charset="0"/>
                          </a:rPr>
                          <m:t>2</m:t>
                        </m:r>
                        <m:r>
                          <a:rPr lang="en-US" sz="2600">
                            <a:solidFill>
                              <a:srgbClr val="002060"/>
                            </a:solidFill>
                            <a:latin typeface="Cambria Math" panose="02040503050406030204" pitchFamily="18" charset="0"/>
                          </a:rPr>
                          <m:t>𝑠</m:t>
                        </m:r>
                      </m:sub>
                    </m:sSub>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𝑛</m:t>
                        </m:r>
                      </m:e>
                      <m:sub>
                        <m:r>
                          <a:rPr lang="en-US" sz="2600">
                            <a:solidFill>
                              <a:srgbClr val="002060"/>
                            </a:solidFill>
                            <a:latin typeface="Cambria Math" panose="02040503050406030204" pitchFamily="18" charset="0"/>
                          </a:rPr>
                          <m:t>𝑖</m:t>
                        </m:r>
                      </m:sub>
                    </m:sSub>
                  </m:oMath>
                </a14:m>
                <a:endParaRPr lang="en-US" sz="2600">
                  <a:solidFill>
                    <a:srgbClr val="002060"/>
                  </a:solidFill>
                </a:endParaRPr>
              </a:p>
              <a:p>
                <a:endParaRPr lang="en-US" sz="2600"/>
              </a:p>
              <a:p>
                <a:r>
                  <a:rPr lang="en-US" sz="2600">
                    <a:solidFill>
                      <a:srgbClr val="002060"/>
                    </a:solidFill>
                  </a:rPr>
                  <a:t>where</a:t>
                </a:r>
                <a:r>
                  <a:rPr lang="en-US" sz="2600"/>
                  <a:t>: </a:t>
                </a:r>
                <a14:m>
                  <m:oMath xmlns:m="http://schemas.openxmlformats.org/officeDocument/2006/math">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𝐴</m:t>
                        </m:r>
                      </m:e>
                      <m:sub>
                        <m:r>
                          <a:rPr lang="en-US" sz="2600">
                            <a:solidFill>
                              <a:srgbClr val="002060"/>
                            </a:solidFill>
                            <a:latin typeface="Cambria Math" panose="02040503050406030204" pitchFamily="18" charset="0"/>
                          </a:rPr>
                          <m:t>2</m:t>
                        </m:r>
                        <m:r>
                          <a:rPr lang="en-US" sz="2600">
                            <a:solidFill>
                              <a:srgbClr val="002060"/>
                            </a:solidFill>
                            <a:latin typeface="Cambria Math" panose="02040503050406030204" pitchFamily="18" charset="0"/>
                          </a:rPr>
                          <m:t>𝑟</m:t>
                        </m:r>
                      </m:sub>
                    </m:sSub>
                    <m:d>
                      <m:dPr>
                        <m:ctrlPr>
                          <a:rPr lang="en-US" sz="2600" i="1">
                            <a:solidFill>
                              <a:srgbClr val="002060"/>
                            </a:solidFill>
                            <a:latin typeface="Cambria Math" panose="02040503050406030204" pitchFamily="18" charset="0"/>
                          </a:rPr>
                        </m:ctrlPr>
                      </m:dPr>
                      <m:e>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𝑥</m:t>
                            </m:r>
                          </m:e>
                          <m:sub>
                            <m:r>
                              <a:rPr lang="en-US" sz="2600">
                                <a:solidFill>
                                  <a:srgbClr val="002060"/>
                                </a:solidFill>
                                <a:latin typeface="Cambria Math" panose="02040503050406030204" pitchFamily="18" charset="0"/>
                              </a:rPr>
                              <m:t>𝑖</m:t>
                            </m:r>
                          </m:sub>
                        </m:sSub>
                      </m:e>
                    </m:d>
                    <m:r>
                      <a:rPr lang="en-US" sz="2600">
                        <a:solidFill>
                          <a:srgbClr val="002060"/>
                        </a:solidFill>
                        <a:latin typeface="Cambria Math" panose="02040503050406030204" pitchFamily="18" charset="0"/>
                      </a:rPr>
                      <m:t>=</m:t>
                    </m:r>
                    <m:sSub>
                      <m:sSubPr>
                        <m:ctrlPr>
                          <a:rPr lang="en-US" sz="2600" i="1">
                            <a:solidFill>
                              <a:srgbClr val="002060"/>
                            </a:solidFill>
                            <a:latin typeface="Cambria Math" panose="02040503050406030204" pitchFamily="18" charset="0"/>
                          </a:rPr>
                        </m:ctrlPr>
                      </m:sSubPr>
                      <m:e>
                        <m:r>
                          <m:rPr>
                            <m:sty m:val="p"/>
                          </m:rPr>
                          <a:rPr lang="en-US" sz="2600">
                            <a:solidFill>
                              <a:srgbClr val="002060"/>
                            </a:solidFill>
                            <a:latin typeface="Cambria Math" panose="02040503050406030204" pitchFamily="18" charset="0"/>
                          </a:rPr>
                          <m:t>A</m:t>
                        </m:r>
                      </m:e>
                      <m:sub>
                        <m:r>
                          <a:rPr lang="en-US" sz="2600">
                            <a:solidFill>
                              <a:srgbClr val="002060"/>
                            </a:solidFill>
                            <a:latin typeface="Cambria Math" panose="02040503050406030204" pitchFamily="18" charset="0"/>
                          </a:rPr>
                          <m:t>2</m:t>
                        </m:r>
                      </m:sub>
                    </m:sSub>
                    <m:d>
                      <m:dPr>
                        <m:ctrlPr>
                          <a:rPr lang="en-US" sz="2600" i="1">
                            <a:solidFill>
                              <a:srgbClr val="002060"/>
                            </a:solidFill>
                            <a:latin typeface="Cambria Math" panose="02040503050406030204" pitchFamily="18" charset="0"/>
                          </a:rPr>
                        </m:ctrlPr>
                      </m:dPr>
                      <m:e>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𝑥</m:t>
                            </m:r>
                          </m:e>
                          <m:sub>
                            <m:r>
                              <a:rPr lang="en-US" sz="2600">
                                <a:solidFill>
                                  <a:srgbClr val="002060"/>
                                </a:solidFill>
                                <a:latin typeface="Cambria Math" panose="02040503050406030204" pitchFamily="18" charset="0"/>
                              </a:rPr>
                              <m:t>𝑖</m:t>
                            </m:r>
                          </m:sub>
                        </m:sSub>
                      </m:e>
                    </m:d>
                    <m:r>
                      <a:rPr lang="en-US" sz="2600">
                        <a:solidFill>
                          <a:srgbClr val="002060"/>
                        </a:solidFill>
                        <a:latin typeface="Cambria Math" panose="02040503050406030204" pitchFamily="18" charset="0"/>
                      </a:rPr>
                      <m:t> </m:t>
                    </m:r>
                    <m:r>
                      <m:rPr>
                        <m:sty m:val="p"/>
                      </m:rPr>
                      <a:rPr lang="en-US" sz="2600">
                        <a:solidFill>
                          <a:srgbClr val="002060"/>
                        </a:solidFill>
                        <a:latin typeface="Cambria Math" panose="02040503050406030204" pitchFamily="18" charset="0"/>
                      </a:rPr>
                      <m:t>for</m:t>
                    </m:r>
                    <m:r>
                      <a:rPr lang="en-US" sz="2600">
                        <a:solidFill>
                          <a:srgbClr val="002060"/>
                        </a:solidFill>
                        <a:latin typeface="Cambria Math" panose="02040503050406030204" pitchFamily="18" charset="0"/>
                      </a:rPr>
                      <m:t> </m:t>
                    </m:r>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𝑥</m:t>
                        </m:r>
                      </m:e>
                      <m:sub>
                        <m:r>
                          <a:rPr lang="en-US" sz="2600">
                            <a:solidFill>
                              <a:srgbClr val="002060"/>
                            </a:solidFill>
                            <a:latin typeface="Cambria Math" panose="02040503050406030204" pitchFamily="18" charset="0"/>
                          </a:rPr>
                          <m:t>𝑖</m:t>
                        </m:r>
                      </m:sub>
                    </m:sSub>
                    <m:r>
                      <a:rPr lang="en-US" sz="2600">
                        <a:solidFill>
                          <a:srgbClr val="002060"/>
                        </a:solidFill>
                        <a:latin typeface="Cambria Math" panose="02040503050406030204" pitchFamily="18" charset="0"/>
                      </a:rPr>
                      <m:t>∈</m:t>
                    </m:r>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𝛤</m:t>
                        </m:r>
                      </m:e>
                      <m:sub>
                        <m:r>
                          <a:rPr lang="en-US" sz="2600">
                            <a:solidFill>
                              <a:srgbClr val="002060"/>
                            </a:solidFill>
                            <a:latin typeface="Cambria Math" panose="02040503050406030204" pitchFamily="18" charset="0"/>
                          </a:rPr>
                          <m:t>𝑟</m:t>
                        </m:r>
                      </m:sub>
                    </m:sSub>
                  </m:oMath>
                </a14:m>
                <a:endParaRPr lang="en-US" sz="2600">
                  <a:solidFill>
                    <a:srgbClr val="002060"/>
                  </a:solidFill>
                </a:endParaRPr>
              </a:p>
              <a:p>
                <a:r>
                  <a:rPr lang="en-US" sz="2600" b="0"/>
                  <a:t>              </a:t>
                </a:r>
                <a14:m>
                  <m:oMath xmlns:m="http://schemas.openxmlformats.org/officeDocument/2006/math">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𝐴</m:t>
                        </m:r>
                      </m:e>
                      <m:sub>
                        <m:r>
                          <a:rPr lang="en-US" sz="2600">
                            <a:solidFill>
                              <a:srgbClr val="002060"/>
                            </a:solidFill>
                            <a:latin typeface="Cambria Math" panose="02040503050406030204" pitchFamily="18" charset="0"/>
                          </a:rPr>
                          <m:t>2</m:t>
                        </m:r>
                        <m:r>
                          <a:rPr lang="en-US" sz="2600">
                            <a:solidFill>
                              <a:srgbClr val="002060"/>
                            </a:solidFill>
                            <a:latin typeface="Cambria Math" panose="02040503050406030204" pitchFamily="18" charset="0"/>
                          </a:rPr>
                          <m:t>𝑠</m:t>
                        </m:r>
                      </m:sub>
                    </m:sSub>
                    <m:d>
                      <m:dPr>
                        <m:ctrlPr>
                          <a:rPr lang="en-US" sz="2600" i="1">
                            <a:solidFill>
                              <a:srgbClr val="002060"/>
                            </a:solidFill>
                            <a:latin typeface="Cambria Math" panose="02040503050406030204" pitchFamily="18" charset="0"/>
                          </a:rPr>
                        </m:ctrlPr>
                      </m:dPr>
                      <m:e>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𝑥</m:t>
                            </m:r>
                          </m:e>
                          <m:sub>
                            <m:r>
                              <a:rPr lang="en-US" sz="2600">
                                <a:solidFill>
                                  <a:srgbClr val="002060"/>
                                </a:solidFill>
                                <a:latin typeface="Cambria Math" panose="02040503050406030204" pitchFamily="18" charset="0"/>
                              </a:rPr>
                              <m:t>𝑖</m:t>
                            </m:r>
                          </m:sub>
                        </m:sSub>
                      </m:e>
                    </m:d>
                    <m:r>
                      <a:rPr lang="en-US" sz="2600">
                        <a:solidFill>
                          <a:srgbClr val="002060"/>
                        </a:solidFill>
                        <a:latin typeface="Cambria Math" panose="02040503050406030204" pitchFamily="18" charset="0"/>
                      </a:rPr>
                      <m:t>=</m:t>
                    </m:r>
                    <m:sSub>
                      <m:sSubPr>
                        <m:ctrlPr>
                          <a:rPr lang="en-US" sz="2600" i="1">
                            <a:solidFill>
                              <a:srgbClr val="002060"/>
                            </a:solidFill>
                            <a:latin typeface="Cambria Math" panose="02040503050406030204" pitchFamily="18" charset="0"/>
                          </a:rPr>
                        </m:ctrlPr>
                      </m:sSubPr>
                      <m:e>
                        <m:r>
                          <m:rPr>
                            <m:sty m:val="p"/>
                          </m:rPr>
                          <a:rPr lang="en-US" sz="2600">
                            <a:solidFill>
                              <a:srgbClr val="002060"/>
                            </a:solidFill>
                            <a:latin typeface="Cambria Math" panose="02040503050406030204" pitchFamily="18" charset="0"/>
                          </a:rPr>
                          <m:t>A</m:t>
                        </m:r>
                      </m:e>
                      <m:sub>
                        <m:r>
                          <a:rPr lang="en-US" sz="2600">
                            <a:solidFill>
                              <a:srgbClr val="002060"/>
                            </a:solidFill>
                            <a:latin typeface="Cambria Math" panose="02040503050406030204" pitchFamily="18" charset="0"/>
                          </a:rPr>
                          <m:t>2</m:t>
                        </m:r>
                      </m:sub>
                    </m:sSub>
                    <m:d>
                      <m:dPr>
                        <m:ctrlPr>
                          <a:rPr lang="en-US" sz="2600" i="1">
                            <a:solidFill>
                              <a:srgbClr val="002060"/>
                            </a:solidFill>
                            <a:latin typeface="Cambria Math" panose="02040503050406030204" pitchFamily="18" charset="0"/>
                          </a:rPr>
                        </m:ctrlPr>
                      </m:dPr>
                      <m:e>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𝑥</m:t>
                            </m:r>
                          </m:e>
                          <m:sub>
                            <m:r>
                              <a:rPr lang="en-US" sz="2600">
                                <a:solidFill>
                                  <a:srgbClr val="002060"/>
                                </a:solidFill>
                                <a:latin typeface="Cambria Math" panose="02040503050406030204" pitchFamily="18" charset="0"/>
                              </a:rPr>
                              <m:t>𝑖</m:t>
                            </m:r>
                          </m:sub>
                        </m:sSub>
                      </m:e>
                    </m:d>
                    <m:r>
                      <a:rPr lang="en-US" sz="2600">
                        <a:solidFill>
                          <a:srgbClr val="002060"/>
                        </a:solidFill>
                        <a:latin typeface="Cambria Math" panose="02040503050406030204" pitchFamily="18" charset="0"/>
                      </a:rPr>
                      <m:t> </m:t>
                    </m:r>
                    <m:r>
                      <m:rPr>
                        <m:sty m:val="p"/>
                      </m:rPr>
                      <a:rPr lang="en-US" sz="2600">
                        <a:solidFill>
                          <a:srgbClr val="002060"/>
                        </a:solidFill>
                        <a:latin typeface="Cambria Math" panose="02040503050406030204" pitchFamily="18" charset="0"/>
                      </a:rPr>
                      <m:t>for</m:t>
                    </m:r>
                    <m:r>
                      <a:rPr lang="en-US" sz="2600">
                        <a:solidFill>
                          <a:srgbClr val="002060"/>
                        </a:solidFill>
                        <a:latin typeface="Cambria Math" panose="02040503050406030204" pitchFamily="18" charset="0"/>
                      </a:rPr>
                      <m:t> </m:t>
                    </m:r>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𝑥</m:t>
                        </m:r>
                      </m:e>
                      <m:sub>
                        <m:r>
                          <a:rPr lang="en-US" sz="2600">
                            <a:solidFill>
                              <a:srgbClr val="002060"/>
                            </a:solidFill>
                            <a:latin typeface="Cambria Math" panose="02040503050406030204" pitchFamily="18" charset="0"/>
                          </a:rPr>
                          <m:t>𝑖</m:t>
                        </m:r>
                      </m:sub>
                    </m:sSub>
                    <m:r>
                      <a:rPr lang="en-US" sz="2600">
                        <a:solidFill>
                          <a:srgbClr val="002060"/>
                        </a:solidFill>
                        <a:latin typeface="Cambria Math" panose="02040503050406030204" pitchFamily="18" charset="0"/>
                      </a:rPr>
                      <m:t>∈</m:t>
                    </m:r>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𝛤</m:t>
                        </m:r>
                      </m:e>
                      <m:sub>
                        <m:r>
                          <a:rPr lang="en-US" sz="2600">
                            <a:solidFill>
                              <a:srgbClr val="002060"/>
                            </a:solidFill>
                            <a:latin typeface="Cambria Math" panose="02040503050406030204" pitchFamily="18" charset="0"/>
                          </a:rPr>
                          <m:t>𝑠</m:t>
                        </m:r>
                      </m:sub>
                    </m:sSub>
                  </m:oMath>
                </a14:m>
                <a:endParaRPr lang="en-US" sz="2600">
                  <a:solidFill>
                    <a:srgbClr val="002060"/>
                  </a:solidFill>
                </a:endParaRPr>
              </a:p>
            </p:txBody>
          </p:sp>
        </mc:Choice>
        <mc:Fallback xmlns="">
          <p:sp>
            <p:nvSpPr>
              <p:cNvPr id="14" name="TextBox 13">
                <a:extLst>
                  <a:ext uri="{FF2B5EF4-FFF2-40B4-BE49-F238E27FC236}">
                    <a16:creationId xmlns:a16="http://schemas.microsoft.com/office/drawing/2014/main" id="{18BC41B7-3C41-5795-79E2-234223D7FD90}"/>
                  </a:ext>
                </a:extLst>
              </p:cNvPr>
              <p:cNvSpPr txBox="1">
                <a:spLocks noRot="1" noChangeAspect="1" noMove="1" noResize="1" noEditPoints="1" noAdjustHandles="1" noChangeArrowheads="1" noChangeShapeType="1" noTextEdit="1"/>
              </p:cNvSpPr>
              <p:nvPr/>
            </p:nvSpPr>
            <p:spPr>
              <a:xfrm>
                <a:off x="263950" y="1476597"/>
                <a:ext cx="6984348" cy="4529189"/>
              </a:xfrm>
              <a:prstGeom prst="rect">
                <a:avLst/>
              </a:prstGeom>
              <a:blipFill>
                <a:blip r:embed="rId4"/>
                <a:stretch>
                  <a:fillRect l="-1571" t="-1077" r="-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AB92606-98C2-F786-A261-4B915621691F}"/>
                  </a:ext>
                </a:extLst>
              </p:cNvPr>
              <p:cNvSpPr txBox="1"/>
              <p:nvPr/>
            </p:nvSpPr>
            <p:spPr>
              <a:xfrm>
                <a:off x="10631569" y="1814042"/>
                <a:ext cx="4253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𝛤</m:t>
                          </m:r>
                        </m:e>
                        <m:sub>
                          <m:r>
                            <m:rPr>
                              <m:sty m:val="p"/>
                            </m:rPr>
                            <a:rPr lang="en-US" b="0" i="0" smtClean="0">
                              <a:latin typeface="Cambria Math" panose="02040503050406030204" pitchFamily="18" charset="0"/>
                            </a:rPr>
                            <m:t>out</m:t>
                          </m:r>
                        </m:sub>
                      </m:sSub>
                    </m:oMath>
                  </m:oMathPara>
                </a14:m>
                <a:endParaRPr lang="en-US"/>
              </a:p>
            </p:txBody>
          </p:sp>
        </mc:Choice>
        <mc:Fallback xmlns="">
          <p:sp>
            <p:nvSpPr>
              <p:cNvPr id="16" name="TextBox 15">
                <a:extLst>
                  <a:ext uri="{FF2B5EF4-FFF2-40B4-BE49-F238E27FC236}">
                    <a16:creationId xmlns:a16="http://schemas.microsoft.com/office/drawing/2014/main" id="{6AB92606-98C2-F786-A261-4B915621691F}"/>
                  </a:ext>
                </a:extLst>
              </p:cNvPr>
              <p:cNvSpPr txBox="1">
                <a:spLocks noRot="1" noChangeAspect="1" noMove="1" noResize="1" noEditPoints="1" noAdjustHandles="1" noChangeArrowheads="1" noChangeShapeType="1" noTextEdit="1"/>
              </p:cNvSpPr>
              <p:nvPr/>
            </p:nvSpPr>
            <p:spPr>
              <a:xfrm>
                <a:off x="10631569" y="1814042"/>
                <a:ext cx="425309" cy="276999"/>
              </a:xfrm>
              <a:prstGeom prst="rect">
                <a:avLst/>
              </a:prstGeom>
              <a:blipFill>
                <a:blip r:embed="rId5"/>
                <a:stretch>
                  <a:fillRect l="-11429" r="-4286" b="-1333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35438A9-E8C6-3729-BC41-D22B14FA58B2}"/>
              </a:ext>
            </a:extLst>
          </p:cNvPr>
          <p:cNvCxnSpPr>
            <a:cxnSpLocks/>
          </p:cNvCxnSpPr>
          <p:nvPr/>
        </p:nvCxnSpPr>
        <p:spPr>
          <a:xfrm flipH="1">
            <a:off x="10448928" y="1928727"/>
            <a:ext cx="211219" cy="138499"/>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29B33FD-B9CC-DAAA-2D33-669D37D59608}"/>
                  </a:ext>
                </a:extLst>
              </p:cNvPr>
              <p:cNvSpPr txBox="1"/>
              <p:nvPr/>
            </p:nvSpPr>
            <p:spPr>
              <a:xfrm>
                <a:off x="10940209" y="2121263"/>
                <a:ext cx="504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𝛤</m:t>
                          </m:r>
                        </m:e>
                        <m:sub>
                          <m:r>
                            <m:rPr>
                              <m:sty m:val="p"/>
                            </m:rPr>
                            <a:rPr lang="en-US" b="0" i="0" smtClean="0">
                              <a:latin typeface="Cambria Math" panose="02040503050406030204" pitchFamily="18" charset="0"/>
                            </a:rPr>
                            <m:t>r</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𝛤</m:t>
                          </m:r>
                        </m:e>
                        <m:sub>
                          <m:r>
                            <m:rPr>
                              <m:sty m:val="p"/>
                            </m:rPr>
                            <a:rPr lang="en-US" b="0" i="0" smtClean="0">
                              <a:latin typeface="Cambria Math" panose="02040503050406030204" pitchFamily="18" charset="0"/>
                            </a:rPr>
                            <m:t>s</m:t>
                          </m:r>
                        </m:sub>
                      </m:sSub>
                    </m:oMath>
                  </m:oMathPara>
                </a14:m>
                <a:endParaRPr lang="en-US"/>
              </a:p>
            </p:txBody>
          </p:sp>
        </mc:Choice>
        <mc:Fallback xmlns="">
          <p:sp>
            <p:nvSpPr>
              <p:cNvPr id="19" name="TextBox 18">
                <a:extLst>
                  <a:ext uri="{FF2B5EF4-FFF2-40B4-BE49-F238E27FC236}">
                    <a16:creationId xmlns:a16="http://schemas.microsoft.com/office/drawing/2014/main" id="{329B33FD-B9CC-DAAA-2D33-669D37D59608}"/>
                  </a:ext>
                </a:extLst>
              </p:cNvPr>
              <p:cNvSpPr txBox="1">
                <a:spLocks noRot="1" noChangeAspect="1" noMove="1" noResize="1" noEditPoints="1" noAdjustHandles="1" noChangeArrowheads="1" noChangeShapeType="1" noTextEdit="1"/>
              </p:cNvSpPr>
              <p:nvPr/>
            </p:nvSpPr>
            <p:spPr>
              <a:xfrm>
                <a:off x="10940209" y="2121263"/>
                <a:ext cx="504369" cy="276999"/>
              </a:xfrm>
              <a:prstGeom prst="rect">
                <a:avLst/>
              </a:prstGeom>
              <a:blipFill>
                <a:blip r:embed="rId6"/>
                <a:stretch>
                  <a:fillRect l="-10976" r="-2439" b="-11111"/>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F9631183-1E6B-5599-9CB8-87635A822DBB}"/>
              </a:ext>
            </a:extLst>
          </p:cNvPr>
          <p:cNvCxnSpPr>
            <a:cxnSpLocks/>
          </p:cNvCxnSpPr>
          <p:nvPr/>
        </p:nvCxnSpPr>
        <p:spPr>
          <a:xfrm flipH="1">
            <a:off x="10148888" y="2283010"/>
            <a:ext cx="791321" cy="190411"/>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64A23F-97D7-ADED-A189-CDC02BC7AF56}"/>
                  </a:ext>
                </a:extLst>
              </p:cNvPr>
              <p:cNvSpPr txBox="1"/>
              <p:nvPr/>
            </p:nvSpPr>
            <p:spPr>
              <a:xfrm>
                <a:off x="11076692" y="2837625"/>
                <a:ext cx="260199" cy="301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𝛤</m:t>
                          </m:r>
                        </m:e>
                        <m:sub>
                          <m:r>
                            <m:rPr>
                              <m:sty m:val="p"/>
                            </m:rPr>
                            <a:rPr lang="en-US" b="0" i="0" smtClean="0">
                              <a:latin typeface="Cambria Math" panose="02040503050406030204" pitchFamily="18" charset="0"/>
                            </a:rPr>
                            <m:t>p</m:t>
                          </m:r>
                        </m:sub>
                      </m:sSub>
                    </m:oMath>
                  </m:oMathPara>
                </a14:m>
                <a:endParaRPr lang="en-US"/>
              </a:p>
            </p:txBody>
          </p:sp>
        </mc:Choice>
        <mc:Fallback xmlns="">
          <p:sp>
            <p:nvSpPr>
              <p:cNvPr id="22" name="TextBox 21">
                <a:extLst>
                  <a:ext uri="{FF2B5EF4-FFF2-40B4-BE49-F238E27FC236}">
                    <a16:creationId xmlns:a16="http://schemas.microsoft.com/office/drawing/2014/main" id="{1E64A23F-97D7-ADED-A189-CDC02BC7AF56}"/>
                  </a:ext>
                </a:extLst>
              </p:cNvPr>
              <p:cNvSpPr txBox="1">
                <a:spLocks noRot="1" noChangeAspect="1" noMove="1" noResize="1" noEditPoints="1" noAdjustHandles="1" noChangeArrowheads="1" noChangeShapeType="1" noTextEdit="1"/>
              </p:cNvSpPr>
              <p:nvPr/>
            </p:nvSpPr>
            <p:spPr>
              <a:xfrm>
                <a:off x="11076692" y="2837625"/>
                <a:ext cx="260199" cy="301686"/>
              </a:xfrm>
              <a:prstGeom prst="rect">
                <a:avLst/>
              </a:prstGeom>
              <a:blipFill>
                <a:blip r:embed="rId7"/>
                <a:stretch>
                  <a:fillRect l="-20930" r="-6977" b="-20000"/>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A59DFDB6-1DDD-36C9-2CAF-5D09906C3B77}"/>
              </a:ext>
            </a:extLst>
          </p:cNvPr>
          <p:cNvSpPr/>
          <p:nvPr/>
        </p:nvSpPr>
        <p:spPr>
          <a:xfrm>
            <a:off x="7439025" y="3087865"/>
            <a:ext cx="3409950" cy="1707049"/>
          </a:xfrm>
          <a:prstGeom prst="rect">
            <a:avLst/>
          </a:prstGeom>
          <a:solidFill>
            <a:srgbClr val="FFFFFF">
              <a:alpha val="6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672722F-8855-E487-854B-8274F33F7DB2}"/>
              </a:ext>
            </a:extLst>
          </p:cNvPr>
          <p:cNvCxnSpPr>
            <a:cxnSpLocks/>
          </p:cNvCxnSpPr>
          <p:nvPr/>
        </p:nvCxnSpPr>
        <p:spPr>
          <a:xfrm>
            <a:off x="9139238" y="3087865"/>
            <a:ext cx="182050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F672232-9062-C3BB-CCB6-54F113741F25}"/>
              </a:ext>
            </a:extLst>
          </p:cNvPr>
          <p:cNvCxnSpPr>
            <a:cxnSpLocks/>
          </p:cNvCxnSpPr>
          <p:nvPr/>
        </p:nvCxnSpPr>
        <p:spPr>
          <a:xfrm flipH="1">
            <a:off x="10894051" y="2952310"/>
            <a:ext cx="211219" cy="138499"/>
          </a:xfrm>
          <a:prstGeom prst="straightConnector1">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9" name="Partial Circle 28">
            <a:extLst>
              <a:ext uri="{FF2B5EF4-FFF2-40B4-BE49-F238E27FC236}">
                <a16:creationId xmlns:a16="http://schemas.microsoft.com/office/drawing/2014/main" id="{DF62B652-8335-6DAC-5B99-0FF3D255C105}"/>
              </a:ext>
            </a:extLst>
          </p:cNvPr>
          <p:cNvSpPr>
            <a:spLocks noChangeAspect="1"/>
          </p:cNvSpPr>
          <p:nvPr/>
        </p:nvSpPr>
        <p:spPr>
          <a:xfrm rot="20894962">
            <a:off x="8961120" y="2895124"/>
            <a:ext cx="365760" cy="365760"/>
          </a:xfrm>
          <a:custGeom>
            <a:avLst/>
            <a:gdLst>
              <a:gd name="connsiteX0" fmla="*/ 365760 w 365760"/>
              <a:gd name="connsiteY0" fmla="*/ 182880 h 365760"/>
              <a:gd name="connsiteX1" fmla="*/ 182880 w 365760"/>
              <a:gd name="connsiteY1" fmla="*/ 365760 h 365760"/>
              <a:gd name="connsiteX2" fmla="*/ 0 w 365760"/>
              <a:gd name="connsiteY2" fmla="*/ 182880 h 365760"/>
              <a:gd name="connsiteX3" fmla="*/ 182880 w 365760"/>
              <a:gd name="connsiteY3" fmla="*/ 0 h 365760"/>
              <a:gd name="connsiteX4" fmla="*/ 182880 w 365760"/>
              <a:gd name="connsiteY4" fmla="*/ 182880 h 365760"/>
              <a:gd name="connsiteX5" fmla="*/ 365760 w 365760"/>
              <a:gd name="connsiteY5" fmla="*/ 182880 h 365760"/>
              <a:gd name="connsiteX0" fmla="*/ 182880 w 365760"/>
              <a:gd name="connsiteY0" fmla="*/ 182880 h 365760"/>
              <a:gd name="connsiteX1" fmla="*/ 365760 w 365760"/>
              <a:gd name="connsiteY1" fmla="*/ 182880 h 365760"/>
              <a:gd name="connsiteX2" fmla="*/ 182880 w 365760"/>
              <a:gd name="connsiteY2" fmla="*/ 365760 h 365760"/>
              <a:gd name="connsiteX3" fmla="*/ 0 w 365760"/>
              <a:gd name="connsiteY3" fmla="*/ 182880 h 365760"/>
              <a:gd name="connsiteX4" fmla="*/ 182880 w 365760"/>
              <a:gd name="connsiteY4" fmla="*/ 0 h 365760"/>
              <a:gd name="connsiteX5" fmla="*/ 274320 w 365760"/>
              <a:gd name="connsiteY5" fmla="*/ 274320 h 365760"/>
              <a:gd name="connsiteX0" fmla="*/ 182880 w 365760"/>
              <a:gd name="connsiteY0" fmla="*/ 182880 h 365760"/>
              <a:gd name="connsiteX1" fmla="*/ 365760 w 365760"/>
              <a:gd name="connsiteY1" fmla="*/ 182880 h 365760"/>
              <a:gd name="connsiteX2" fmla="*/ 182880 w 365760"/>
              <a:gd name="connsiteY2" fmla="*/ 365760 h 365760"/>
              <a:gd name="connsiteX3" fmla="*/ 0 w 365760"/>
              <a:gd name="connsiteY3" fmla="*/ 182880 h 365760"/>
              <a:gd name="connsiteX4" fmla="*/ 182880 w 365760"/>
              <a:gd name="connsiteY4" fmla="*/ 0 h 365760"/>
              <a:gd name="connsiteX0" fmla="*/ 365760 w 365760"/>
              <a:gd name="connsiteY0" fmla="*/ 182880 h 365760"/>
              <a:gd name="connsiteX1" fmla="*/ 182880 w 365760"/>
              <a:gd name="connsiteY1" fmla="*/ 365760 h 365760"/>
              <a:gd name="connsiteX2" fmla="*/ 0 w 365760"/>
              <a:gd name="connsiteY2" fmla="*/ 182880 h 365760"/>
              <a:gd name="connsiteX3" fmla="*/ 182880 w 365760"/>
              <a:gd name="connsiteY3" fmla="*/ 0 h 365760"/>
            </a:gdLst>
            <a:ahLst/>
            <a:cxnLst>
              <a:cxn ang="0">
                <a:pos x="connsiteX0" y="connsiteY0"/>
              </a:cxn>
              <a:cxn ang="0">
                <a:pos x="connsiteX1" y="connsiteY1"/>
              </a:cxn>
              <a:cxn ang="0">
                <a:pos x="connsiteX2" y="connsiteY2"/>
              </a:cxn>
              <a:cxn ang="0">
                <a:pos x="connsiteX3" y="connsiteY3"/>
              </a:cxn>
            </a:cxnLst>
            <a:rect l="l" t="t" r="r" b="b"/>
            <a:pathLst>
              <a:path w="365760" h="365760">
                <a:moveTo>
                  <a:pt x="365760" y="182880"/>
                </a:moveTo>
                <a:cubicBezTo>
                  <a:pt x="365760" y="283882"/>
                  <a:pt x="283882" y="365760"/>
                  <a:pt x="182880" y="365760"/>
                </a:cubicBezTo>
                <a:cubicBezTo>
                  <a:pt x="81878" y="365760"/>
                  <a:pt x="0" y="283882"/>
                  <a:pt x="0" y="182880"/>
                </a:cubicBezTo>
                <a:cubicBezTo>
                  <a:pt x="0" y="81878"/>
                  <a:pt x="81878" y="0"/>
                  <a:pt x="182880" y="0"/>
                </a:cubicBezTo>
              </a:path>
            </a:pathLst>
          </a:custGeom>
          <a:noFill/>
          <a:ln>
            <a:solidFill>
              <a:schemeClr val="tx1"/>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1" name="Straight Arrow Connector 30">
            <a:extLst>
              <a:ext uri="{FF2B5EF4-FFF2-40B4-BE49-F238E27FC236}">
                <a16:creationId xmlns:a16="http://schemas.microsoft.com/office/drawing/2014/main" id="{C3113F04-7ADF-1C2B-E64F-7318E875490D}"/>
              </a:ext>
            </a:extLst>
          </p:cNvPr>
          <p:cNvCxnSpPr/>
          <p:nvPr/>
        </p:nvCxnSpPr>
        <p:spPr>
          <a:xfrm>
            <a:off x="9139238" y="3084922"/>
            <a:ext cx="461962" cy="0"/>
          </a:xfrm>
          <a:prstGeom prst="straightConnector1">
            <a:avLst/>
          </a:prstGeom>
          <a:ln w="127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69B983E-5206-4CF2-4045-51D676491D1C}"/>
                  </a:ext>
                </a:extLst>
              </p:cNvPr>
              <p:cNvSpPr txBox="1"/>
              <p:nvPr/>
            </p:nvSpPr>
            <p:spPr>
              <a:xfrm>
                <a:off x="9087655" y="2706793"/>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a:p>
            </p:txBody>
          </p:sp>
        </mc:Choice>
        <mc:Fallback xmlns="">
          <p:sp>
            <p:nvSpPr>
              <p:cNvPr id="33" name="TextBox 32">
                <a:extLst>
                  <a:ext uri="{FF2B5EF4-FFF2-40B4-BE49-F238E27FC236}">
                    <a16:creationId xmlns:a16="http://schemas.microsoft.com/office/drawing/2014/main" id="{669B983E-5206-4CF2-4045-51D676491D1C}"/>
                  </a:ext>
                </a:extLst>
              </p:cNvPr>
              <p:cNvSpPr txBox="1">
                <a:spLocks noRot="1" noChangeAspect="1" noMove="1" noResize="1" noEditPoints="1" noAdjustHandles="1" noChangeArrowheads="1" noChangeShapeType="1" noTextEdit="1"/>
              </p:cNvSpPr>
              <p:nvPr/>
            </p:nvSpPr>
            <p:spPr>
              <a:xfrm>
                <a:off x="9087655" y="2706793"/>
                <a:ext cx="189474" cy="276999"/>
              </a:xfrm>
              <a:prstGeom prst="rect">
                <a:avLst/>
              </a:prstGeom>
              <a:blipFill>
                <a:blip r:embed="rId8"/>
                <a:stretch>
                  <a:fillRect l="-32258" r="-22581"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FC672CE-1D3F-DA07-7906-65B927FBA5DC}"/>
                  </a:ext>
                </a:extLst>
              </p:cNvPr>
              <p:cNvSpPr txBox="1"/>
              <p:nvPr/>
            </p:nvSpPr>
            <p:spPr>
              <a:xfrm>
                <a:off x="9392618" y="3078004"/>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a:p>
            </p:txBody>
          </p:sp>
        </mc:Choice>
        <mc:Fallback xmlns="">
          <p:sp>
            <p:nvSpPr>
              <p:cNvPr id="34" name="TextBox 33">
                <a:extLst>
                  <a:ext uri="{FF2B5EF4-FFF2-40B4-BE49-F238E27FC236}">
                    <a16:creationId xmlns:a16="http://schemas.microsoft.com/office/drawing/2014/main" id="{1FC672CE-1D3F-DA07-7906-65B927FBA5DC}"/>
                  </a:ext>
                </a:extLst>
              </p:cNvPr>
              <p:cNvSpPr txBox="1">
                <a:spLocks noRot="1" noChangeAspect="1" noMove="1" noResize="1" noEditPoints="1" noAdjustHandles="1" noChangeArrowheads="1" noChangeShapeType="1" noTextEdit="1"/>
              </p:cNvSpPr>
              <p:nvPr/>
            </p:nvSpPr>
            <p:spPr>
              <a:xfrm>
                <a:off x="9392618" y="3078004"/>
                <a:ext cx="166969" cy="276999"/>
              </a:xfrm>
              <a:prstGeom prst="rect">
                <a:avLst/>
              </a:prstGeom>
              <a:blipFill>
                <a:blip r:embed="rId9"/>
                <a:stretch>
                  <a:fillRect l="-22222" r="-18519"/>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14F1F0C-CB8D-D49F-6305-8A37EFEA6EE2}"/>
              </a:ext>
            </a:extLst>
          </p:cNvPr>
          <p:cNvCxnSpPr/>
          <p:nvPr/>
        </p:nvCxnSpPr>
        <p:spPr>
          <a:xfrm>
            <a:off x="7631748" y="4889521"/>
            <a:ext cx="461962" cy="0"/>
          </a:xfrm>
          <a:prstGeom prst="straightConnector1">
            <a:avLst/>
          </a:prstGeom>
          <a:ln w="127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411079B-C27B-2A88-0A53-D62070DB4393}"/>
              </a:ext>
            </a:extLst>
          </p:cNvPr>
          <p:cNvCxnSpPr>
            <a:cxnSpLocks/>
          </p:cNvCxnSpPr>
          <p:nvPr/>
        </p:nvCxnSpPr>
        <p:spPr>
          <a:xfrm rot="16200000">
            <a:off x="7400767" y="4658540"/>
            <a:ext cx="461962" cy="0"/>
          </a:xfrm>
          <a:prstGeom prst="straightConnector1">
            <a:avLst/>
          </a:prstGeom>
          <a:ln w="127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9ECE670-60F4-4FB7-8F52-6FDD17E2250F}"/>
                  </a:ext>
                </a:extLst>
              </p:cNvPr>
              <p:cNvSpPr txBox="1"/>
              <p:nvPr/>
            </p:nvSpPr>
            <p:spPr>
              <a:xfrm>
                <a:off x="8034093" y="483867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US"/>
              </a:p>
            </p:txBody>
          </p:sp>
        </mc:Choice>
        <mc:Fallback xmlns="">
          <p:sp>
            <p:nvSpPr>
              <p:cNvPr id="38" name="TextBox 37">
                <a:extLst>
                  <a:ext uri="{FF2B5EF4-FFF2-40B4-BE49-F238E27FC236}">
                    <a16:creationId xmlns:a16="http://schemas.microsoft.com/office/drawing/2014/main" id="{99ECE670-60F4-4FB7-8F52-6FDD17E2250F}"/>
                  </a:ext>
                </a:extLst>
              </p:cNvPr>
              <p:cNvSpPr txBox="1">
                <a:spLocks noRot="1" noChangeAspect="1" noMove="1" noResize="1" noEditPoints="1" noAdjustHandles="1" noChangeArrowheads="1" noChangeShapeType="1" noTextEdit="1"/>
              </p:cNvSpPr>
              <p:nvPr/>
            </p:nvSpPr>
            <p:spPr>
              <a:xfrm>
                <a:off x="8034093" y="4838675"/>
                <a:ext cx="281424" cy="276999"/>
              </a:xfrm>
              <a:prstGeom prst="rect">
                <a:avLst/>
              </a:prstGeom>
              <a:blipFill>
                <a:blip r:embed="rId10"/>
                <a:stretch>
                  <a:fillRect l="-13043"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2A00FF8-3F8C-E4B6-5CD4-26CA44AB761C}"/>
                  </a:ext>
                </a:extLst>
              </p:cNvPr>
              <p:cNvSpPr txBox="1"/>
              <p:nvPr/>
            </p:nvSpPr>
            <p:spPr>
              <a:xfrm>
                <a:off x="7310571" y="4345025"/>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a:p>
            </p:txBody>
          </p:sp>
        </mc:Choice>
        <mc:Fallback xmlns="">
          <p:sp>
            <p:nvSpPr>
              <p:cNvPr id="39" name="TextBox 38">
                <a:extLst>
                  <a:ext uri="{FF2B5EF4-FFF2-40B4-BE49-F238E27FC236}">
                    <a16:creationId xmlns:a16="http://schemas.microsoft.com/office/drawing/2014/main" id="{62A00FF8-3F8C-E4B6-5CD4-26CA44AB761C}"/>
                  </a:ext>
                </a:extLst>
              </p:cNvPr>
              <p:cNvSpPr txBox="1">
                <a:spLocks noRot="1" noChangeAspect="1" noMove="1" noResize="1" noEditPoints="1" noAdjustHandles="1" noChangeArrowheads="1" noChangeShapeType="1" noTextEdit="1"/>
              </p:cNvSpPr>
              <p:nvPr/>
            </p:nvSpPr>
            <p:spPr>
              <a:xfrm>
                <a:off x="7310571" y="4345025"/>
                <a:ext cx="276101" cy="276999"/>
              </a:xfrm>
              <a:prstGeom prst="rect">
                <a:avLst/>
              </a:prstGeom>
              <a:blipFill>
                <a:blip r:embed="rId11"/>
                <a:stretch>
                  <a:fillRect l="-13043" r="-4348" b="-15556"/>
                </a:stretch>
              </a:blipFill>
            </p:spPr>
            <p:txBody>
              <a:bodyPr/>
              <a:lstStyle/>
              <a:p>
                <a:r>
                  <a:rPr lang="en-US">
                    <a:noFill/>
                  </a:rPr>
                  <a:t> </a:t>
                </a:r>
              </a:p>
            </p:txBody>
          </p:sp>
        </mc:Fallback>
      </mc:AlternateContent>
      <p:sp>
        <p:nvSpPr>
          <p:cNvPr id="4" name="Text Placeholder 4">
            <a:extLst>
              <a:ext uri="{FF2B5EF4-FFF2-40B4-BE49-F238E27FC236}">
                <a16:creationId xmlns:a16="http://schemas.microsoft.com/office/drawing/2014/main" id="{69B940FB-40E4-5F34-0124-18703E6754FB}"/>
              </a:ext>
            </a:extLst>
          </p:cNvPr>
          <p:cNvSpPr txBox="1">
            <a:spLocks/>
          </p:cNvSpPr>
          <p:nvPr/>
        </p:nvSpPr>
        <p:spPr>
          <a:xfrm>
            <a:off x="657861" y="6306823"/>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Tree>
    <p:extLst>
      <p:ext uri="{BB962C8B-B14F-4D97-AF65-F5344CB8AC3E}">
        <p14:creationId xmlns:p14="http://schemas.microsoft.com/office/powerpoint/2010/main" val="286181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xEl>
                                              <p:pRg st="6" end="6"/>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14">
                                            <p:txEl>
                                              <p:pRg st="7" end="7"/>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14">
                                            <p:txEl>
                                              <p:pRg st="9" end="9"/>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14">
                                            <p:txEl>
                                              <p:pRg st="10" end="10"/>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16" grpId="0"/>
      <p:bldP spid="19" grpId="0"/>
      <p:bldP spid="22" grpId="0"/>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EFC8-E232-D187-BD2A-80985F972DC3}"/>
              </a:ext>
            </a:extLst>
          </p:cNvPr>
          <p:cNvSpPr>
            <a:spLocks noGrp="1"/>
          </p:cNvSpPr>
          <p:nvPr>
            <p:ph type="title"/>
          </p:nvPr>
        </p:nvSpPr>
        <p:spPr/>
        <p:txBody>
          <a:bodyPr/>
          <a:lstStyle/>
          <a:p>
            <a:r>
              <a:rPr lang="en-US">
                <a:solidFill>
                  <a:srgbClr val="002060"/>
                </a:solidFill>
              </a:rPr>
              <a:t>Numerical implementation</a:t>
            </a:r>
          </a:p>
        </p:txBody>
      </p:sp>
      <p:sp>
        <p:nvSpPr>
          <p:cNvPr id="3" name="Slide Number Placeholder 2">
            <a:extLst>
              <a:ext uri="{FF2B5EF4-FFF2-40B4-BE49-F238E27FC236}">
                <a16:creationId xmlns:a16="http://schemas.microsoft.com/office/drawing/2014/main" id="{03B98E6C-EF32-F243-ED7D-0400D679EF21}"/>
              </a:ext>
            </a:extLst>
          </p:cNvPr>
          <p:cNvSpPr>
            <a:spLocks noGrp="1"/>
          </p:cNvSpPr>
          <p:nvPr>
            <p:ph type="sldNum" sz="quarter" idx="12"/>
          </p:nvPr>
        </p:nvSpPr>
        <p:spPr/>
        <p:txBody>
          <a:bodyPr/>
          <a:lstStyle/>
          <a:p>
            <a:fld id="{843A212D-E924-49B1-971D-ACEAEB6C7478}" type="slidenum">
              <a:rPr lang="en-US" smtClean="0"/>
              <a:t>24</a:t>
            </a:fld>
            <a:endParaRPr lang="en-US"/>
          </a:p>
        </p:txBody>
      </p:sp>
      <p:sp>
        <p:nvSpPr>
          <p:cNvPr id="5" name="TextBox 4">
            <a:extLst>
              <a:ext uri="{FF2B5EF4-FFF2-40B4-BE49-F238E27FC236}">
                <a16:creationId xmlns:a16="http://schemas.microsoft.com/office/drawing/2014/main" id="{8F8A636E-E1A4-D7F5-18C3-49BE9CC76423}"/>
              </a:ext>
            </a:extLst>
          </p:cNvPr>
          <p:cNvSpPr txBox="1"/>
          <p:nvPr/>
        </p:nvSpPr>
        <p:spPr>
          <a:xfrm>
            <a:off x="396240" y="1101770"/>
            <a:ext cx="10690860" cy="646331"/>
          </a:xfrm>
          <a:prstGeom prst="rect">
            <a:avLst/>
          </a:prstGeom>
          <a:noFill/>
        </p:spPr>
        <p:txBody>
          <a:bodyPr wrap="square" rtlCol="0">
            <a:spAutoFit/>
          </a:bodyPr>
          <a:lstStyle/>
          <a:p>
            <a:r>
              <a:rPr lang="en-US">
                <a:solidFill>
                  <a:srgbClr val="002060"/>
                </a:solidFill>
              </a:rPr>
              <a:t>The </a:t>
            </a:r>
            <a:r>
              <a:rPr lang="en-US" b="1">
                <a:solidFill>
                  <a:srgbClr val="002060"/>
                </a:solidFill>
              </a:rPr>
              <a:t>Galerkin method </a:t>
            </a:r>
            <a:r>
              <a:rPr lang="en-US">
                <a:solidFill>
                  <a:srgbClr val="002060"/>
                </a:solidFill>
              </a:rPr>
              <a:t>seeks an approximate solution with trial functions. We seek for a zero residual for a set of test functions. The projection of the residual on the test functions is performed with the help of inner product.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ED000F-BC02-96ED-2FD6-3E1853C42322}"/>
                  </a:ext>
                </a:extLst>
              </p:cNvPr>
              <p:cNvSpPr txBox="1"/>
              <p:nvPr/>
            </p:nvSpPr>
            <p:spPr>
              <a:xfrm>
                <a:off x="511740" y="2587467"/>
                <a:ext cx="5985706" cy="847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supHide m:val="on"/>
                          <m:ctrlPr>
                            <a:rPr lang="en-US" sz="2400" i="1">
                              <a:solidFill>
                                <a:srgbClr val="002060"/>
                              </a:solidFill>
                              <a:latin typeface="Cambria Math" panose="02040503050406030204" pitchFamily="18" charset="0"/>
                            </a:rPr>
                          </m:ctrlPr>
                        </m:naryPr>
                        <m:sub>
                          <m:r>
                            <m:rPr>
                              <m:sty m:val="p"/>
                            </m:rPr>
                            <a:rPr lang="en-US" sz="2400">
                              <a:solidFill>
                                <a:srgbClr val="002060"/>
                              </a:solidFill>
                              <a:latin typeface="Cambria Math" panose="02040503050406030204" pitchFamily="18" charset="0"/>
                            </a:rPr>
                            <m:t>Ω</m:t>
                          </m:r>
                        </m:sub>
                        <m:sup/>
                        <m:e>
                          <m:r>
                            <a:rPr lang="en-US" sz="2400">
                              <a:solidFill>
                                <a:srgbClr val="002060"/>
                              </a:solidFill>
                              <a:latin typeface="Cambria Math" panose="02040503050406030204" pitchFamily="18" charset="0"/>
                            </a:rPr>
                            <m:t>𝑅</m:t>
                          </m:r>
                          <m:r>
                            <a:rPr lang="en-US" sz="2400" dirty="0">
                              <a:solidFill>
                                <a:srgbClr val="002060"/>
                              </a:solidFill>
                              <a:latin typeface="Cambria Math" panose="02040503050406030204" pitchFamily="18" charset="0"/>
                            </a:rPr>
                            <m:t>⋅</m:t>
                          </m:r>
                          <m:r>
                            <a:rPr lang="en-US" sz="2400" dirty="0">
                              <a:solidFill>
                                <a:srgbClr val="002060"/>
                              </a:solidFill>
                              <a:latin typeface="Cambria Math" panose="02040503050406030204" pitchFamily="18" charset="0"/>
                            </a:rPr>
                            <m:t>𝛽</m:t>
                          </m:r>
                          <m:r>
                            <m:rPr>
                              <m:sty m:val="p"/>
                            </m:rPr>
                            <a:rPr lang="en-US" sz="2400" dirty="0">
                              <a:solidFill>
                                <a:srgbClr val="002060"/>
                              </a:solidFill>
                              <a:latin typeface="Cambria Math" panose="02040503050406030204" pitchFamily="18" charset="0"/>
                            </a:rPr>
                            <m:t>dΩ</m:t>
                          </m:r>
                        </m:e>
                      </m:nary>
                      <m:r>
                        <a:rPr lang="en-US" sz="2400">
                          <a:solidFill>
                            <a:srgbClr val="002060"/>
                          </a:solidFill>
                          <a:latin typeface="Cambria Math" panose="02040503050406030204" pitchFamily="18" charset="0"/>
                        </a:rPr>
                        <m:t>=</m:t>
                      </m:r>
                      <m:nary>
                        <m:naryPr>
                          <m:supHide m:val="on"/>
                          <m:ctrlPr>
                            <a:rPr lang="en-US" sz="2400" i="1">
                              <a:solidFill>
                                <a:srgbClr val="002060"/>
                              </a:solidFill>
                              <a:latin typeface="Cambria Math" panose="02040503050406030204" pitchFamily="18" charset="0"/>
                            </a:rPr>
                          </m:ctrlPr>
                        </m:naryPr>
                        <m:sub>
                          <m:r>
                            <m:rPr>
                              <m:sty m:val="p"/>
                            </m:rPr>
                            <a:rPr lang="en-US" sz="2400">
                              <a:solidFill>
                                <a:srgbClr val="002060"/>
                              </a:solidFill>
                              <a:latin typeface="Cambria Math" panose="02040503050406030204" pitchFamily="18" charset="0"/>
                            </a:rPr>
                            <m:t>Ω</m:t>
                          </m:r>
                        </m:sub>
                        <m:sup/>
                        <m:e>
                          <m:d>
                            <m:dPr>
                              <m:ctrlPr>
                                <a:rPr lang="en-US" sz="2400" i="1">
                                  <a:solidFill>
                                    <a:srgbClr val="002060"/>
                                  </a:solidFill>
                                  <a:latin typeface="Cambria Math" panose="02040503050406030204" pitchFamily="18" charset="0"/>
                                </a:rPr>
                              </m:ctrlPr>
                            </m:dPr>
                            <m:e>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𝑖</m:t>
                                  </m:r>
                                </m:sub>
                              </m:sSub>
                              <m:d>
                                <m:dPr>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𝜈</m:t>
                                  </m:r>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𝑖</m:t>
                                      </m:r>
                                    </m:sub>
                                  </m:sSub>
                                  <m:sSubSup>
                                    <m:sSubSupPr>
                                      <m:ctrlPr>
                                        <a:rPr lang="en-US" sz="2400" i="1">
                                          <a:solidFill>
                                            <a:srgbClr val="002060"/>
                                          </a:solidFill>
                                          <a:latin typeface="Cambria Math" panose="02040503050406030204" pitchFamily="18" charset="0"/>
                                        </a:rPr>
                                      </m:ctrlPr>
                                    </m:sSubSupPr>
                                    <m:e>
                                      <m:r>
                                        <a:rPr lang="en-US" sz="2400">
                                          <a:solidFill>
                                            <a:srgbClr val="002060"/>
                                          </a:solidFill>
                                          <a:latin typeface="Cambria Math" panose="02040503050406030204" pitchFamily="18" charset="0"/>
                                        </a:rPr>
                                        <m:t>𝐴</m:t>
                                      </m:r>
                                    </m:e>
                                    <m:sub>
                                      <m:r>
                                        <a:rPr lang="en-US" sz="2400">
                                          <a:solidFill>
                                            <a:srgbClr val="002060"/>
                                          </a:solidFill>
                                          <a:latin typeface="Cambria Math" panose="02040503050406030204" pitchFamily="18" charset="0"/>
                                        </a:rPr>
                                        <m:t>2</m:t>
                                      </m:r>
                                    </m:sub>
                                    <m:sup>
                                      <m:r>
                                        <a:rPr lang="en-US" sz="2400">
                                          <a:solidFill>
                                            <a:srgbClr val="002060"/>
                                          </a:solidFill>
                                          <a:latin typeface="Cambria Math" panose="02040503050406030204" pitchFamily="18" charset="0"/>
                                        </a:rPr>
                                        <m:t>∗</m:t>
                                      </m:r>
                                    </m:sup>
                                  </m:sSubSup>
                                </m:e>
                              </m:d>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𝐽</m:t>
                                  </m:r>
                                </m:e>
                                <m:sub>
                                  <m:r>
                                    <a:rPr lang="en-US" sz="2400">
                                      <a:solidFill>
                                        <a:srgbClr val="002060"/>
                                      </a:solidFill>
                                      <a:latin typeface="Cambria Math" panose="02040503050406030204" pitchFamily="18" charset="0"/>
                                    </a:rPr>
                                    <m:t>2</m:t>
                                  </m:r>
                                </m:sub>
                              </m:sSub>
                            </m:e>
                          </m:d>
                          <m:r>
                            <a:rPr lang="en-US" sz="2400" dirty="0">
                              <a:solidFill>
                                <a:srgbClr val="002060"/>
                              </a:solidFill>
                              <a:latin typeface="Cambria Math" panose="02040503050406030204" pitchFamily="18" charset="0"/>
                            </a:rPr>
                            <m:t>⋅</m:t>
                          </m:r>
                          <m:r>
                            <a:rPr lang="en-US" sz="2400" dirty="0">
                              <a:solidFill>
                                <a:srgbClr val="002060"/>
                              </a:solidFill>
                              <a:latin typeface="Cambria Math" panose="02040503050406030204" pitchFamily="18" charset="0"/>
                            </a:rPr>
                            <m:t>𝛽</m:t>
                          </m:r>
                          <m:r>
                            <m:rPr>
                              <m:sty m:val="p"/>
                            </m:rPr>
                            <a:rPr lang="en-US" sz="2400" dirty="0">
                              <a:solidFill>
                                <a:srgbClr val="002060"/>
                              </a:solidFill>
                              <a:latin typeface="Cambria Math" panose="02040503050406030204" pitchFamily="18" charset="0"/>
                            </a:rPr>
                            <m:t>dΩ</m:t>
                          </m:r>
                        </m:e>
                      </m:nary>
                      <m:r>
                        <a:rPr lang="en-US" sz="2400" dirty="0">
                          <a:solidFill>
                            <a:srgbClr val="002060"/>
                          </a:solidFill>
                          <a:latin typeface="Cambria Math" panose="02040503050406030204" pitchFamily="18" charset="0"/>
                        </a:rPr>
                        <m:t>=0</m:t>
                      </m:r>
                    </m:oMath>
                  </m:oMathPara>
                </a14:m>
                <a:endParaRPr lang="en-US" sz="2400">
                  <a:solidFill>
                    <a:srgbClr val="002060"/>
                  </a:solidFill>
                </a:endParaRPr>
              </a:p>
            </p:txBody>
          </p:sp>
        </mc:Choice>
        <mc:Fallback xmlns="">
          <p:sp>
            <p:nvSpPr>
              <p:cNvPr id="8" name="TextBox 7">
                <a:extLst>
                  <a:ext uri="{FF2B5EF4-FFF2-40B4-BE49-F238E27FC236}">
                    <a16:creationId xmlns:a16="http://schemas.microsoft.com/office/drawing/2014/main" id="{01ED000F-BC02-96ED-2FD6-3E1853C42322}"/>
                  </a:ext>
                </a:extLst>
              </p:cNvPr>
              <p:cNvSpPr txBox="1">
                <a:spLocks noRot="1" noChangeAspect="1" noMove="1" noResize="1" noEditPoints="1" noAdjustHandles="1" noChangeArrowheads="1" noChangeShapeType="1" noTextEdit="1"/>
              </p:cNvSpPr>
              <p:nvPr/>
            </p:nvSpPr>
            <p:spPr>
              <a:xfrm>
                <a:off x="511740" y="2587467"/>
                <a:ext cx="5985706" cy="84747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E60A032-F5C7-AD54-CD2F-E0537B870273}"/>
                  </a:ext>
                </a:extLst>
              </p:cNvPr>
              <p:cNvSpPr txBox="1"/>
              <p:nvPr/>
            </p:nvSpPr>
            <p:spPr>
              <a:xfrm>
                <a:off x="420128" y="1771729"/>
                <a:ext cx="6907084" cy="369332"/>
              </a:xfrm>
              <a:prstGeom prst="rect">
                <a:avLst/>
              </a:prstGeom>
              <a:noFill/>
            </p:spPr>
            <p:txBody>
              <a:bodyPr wrap="none" lIns="0" tIns="0" rIns="0" bIns="0" rtlCol="0">
                <a:spAutoFit/>
              </a:bodyPr>
              <a:lstStyle/>
              <a:p>
                <a14:m>
                  <m:oMath xmlns:m="http://schemas.openxmlformats.org/officeDocument/2006/math">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𝑖</m:t>
                        </m:r>
                      </m:sub>
                    </m:sSub>
                    <m:d>
                      <m:dPr>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𝜈</m:t>
                        </m:r>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𝑖</m:t>
                            </m:r>
                          </m:sub>
                        </m:sSub>
                        <m:sSubSup>
                          <m:sSubSupPr>
                            <m:ctrlPr>
                              <a:rPr lang="en-US" sz="2400" i="1">
                                <a:solidFill>
                                  <a:srgbClr val="002060"/>
                                </a:solidFill>
                                <a:latin typeface="Cambria Math" panose="02040503050406030204" pitchFamily="18" charset="0"/>
                              </a:rPr>
                            </m:ctrlPr>
                          </m:sSubSupPr>
                          <m:e>
                            <m:r>
                              <a:rPr lang="en-US" sz="2400">
                                <a:solidFill>
                                  <a:srgbClr val="002060"/>
                                </a:solidFill>
                                <a:latin typeface="Cambria Math" panose="02040503050406030204" pitchFamily="18" charset="0"/>
                              </a:rPr>
                              <m:t>𝐴</m:t>
                            </m:r>
                          </m:e>
                          <m:sub>
                            <m:r>
                              <a:rPr lang="en-US" sz="2400">
                                <a:solidFill>
                                  <a:srgbClr val="002060"/>
                                </a:solidFill>
                                <a:latin typeface="Cambria Math" panose="02040503050406030204" pitchFamily="18" charset="0"/>
                              </a:rPr>
                              <m:t>2</m:t>
                            </m:r>
                          </m:sub>
                          <m:sup>
                            <m:r>
                              <a:rPr lang="en-US" sz="2400">
                                <a:solidFill>
                                  <a:srgbClr val="002060"/>
                                </a:solidFill>
                                <a:latin typeface="Cambria Math" panose="02040503050406030204" pitchFamily="18" charset="0"/>
                              </a:rPr>
                              <m:t>∗</m:t>
                            </m:r>
                          </m:sup>
                        </m:sSubSup>
                      </m:e>
                    </m:d>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𝐽</m:t>
                        </m:r>
                      </m:e>
                      <m:sub>
                        <m:r>
                          <a:rPr lang="en-US" sz="2400">
                            <a:solidFill>
                              <a:srgbClr val="002060"/>
                            </a:solidFill>
                            <a:latin typeface="Cambria Math" panose="02040503050406030204" pitchFamily="18" charset="0"/>
                          </a:rPr>
                          <m:t>2</m:t>
                        </m:r>
                      </m:sub>
                    </m:sSub>
                    <m: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𝑅</m:t>
                    </m:r>
                  </m:oMath>
                </a14:m>
                <a:r>
                  <a:rPr lang="en-US" sz="2400">
                    <a:solidFill>
                      <a:srgbClr val="002060"/>
                    </a:solidFill>
                  </a:rPr>
                  <a:t> with</a:t>
                </a:r>
                <a:r>
                  <a:rPr lang="en-US" sz="2400"/>
                  <a:t> </a:t>
                </a:r>
                <a14:m>
                  <m:oMath xmlns:m="http://schemas.openxmlformats.org/officeDocument/2006/math">
                    <m:sSubSup>
                      <m:sSubSupPr>
                        <m:ctrlPr>
                          <a:rPr lang="en-US" sz="2400" i="1">
                            <a:solidFill>
                              <a:srgbClr val="002060"/>
                            </a:solidFill>
                            <a:latin typeface="Cambria Math" panose="02040503050406030204" pitchFamily="18" charset="0"/>
                          </a:rPr>
                        </m:ctrlPr>
                      </m:sSubSupPr>
                      <m:e>
                        <m:r>
                          <a:rPr lang="en-US" sz="2400">
                            <a:solidFill>
                              <a:srgbClr val="002060"/>
                            </a:solidFill>
                            <a:latin typeface="Cambria Math" panose="02040503050406030204" pitchFamily="18" charset="0"/>
                          </a:rPr>
                          <m:t>𝐴</m:t>
                        </m:r>
                      </m:e>
                      <m:sub>
                        <m:r>
                          <a:rPr lang="en-US" sz="2400">
                            <a:solidFill>
                              <a:srgbClr val="002060"/>
                            </a:solidFill>
                            <a:latin typeface="Cambria Math" panose="02040503050406030204" pitchFamily="18" charset="0"/>
                          </a:rPr>
                          <m:t>2</m:t>
                        </m:r>
                      </m:sub>
                      <m:sup>
                        <m:r>
                          <a:rPr lang="en-US" sz="2400">
                            <a:solidFill>
                              <a:srgbClr val="002060"/>
                            </a:solidFill>
                            <a:latin typeface="Cambria Math" panose="02040503050406030204" pitchFamily="18" charset="0"/>
                          </a:rPr>
                          <m:t>∗</m:t>
                        </m:r>
                      </m:sup>
                    </m:sSubSup>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𝑎</m:t>
                        </m:r>
                      </m:e>
                      <m:sub>
                        <m:r>
                          <a:rPr lang="en-US" sz="2400">
                            <a:solidFill>
                              <a:srgbClr val="002060"/>
                            </a:solidFill>
                            <a:latin typeface="Cambria Math" panose="02040503050406030204" pitchFamily="18" charset="0"/>
                          </a:rPr>
                          <m:t>𝑛</m:t>
                        </m:r>
                      </m:sub>
                    </m:sSub>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𝛽</m:t>
                        </m:r>
                      </m:e>
                      <m:sub>
                        <m:r>
                          <a:rPr lang="en-US" sz="2400">
                            <a:solidFill>
                              <a:srgbClr val="002060"/>
                            </a:solidFill>
                            <a:latin typeface="Cambria Math" panose="02040503050406030204" pitchFamily="18" charset="0"/>
                          </a:rPr>
                          <m:t>𝑛</m:t>
                        </m:r>
                      </m:sub>
                    </m:sSub>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𝑥</m:t>
                        </m:r>
                      </m:e>
                      <m:sub>
                        <m:r>
                          <a:rPr lang="en-US" sz="2400">
                            <a:solidFill>
                              <a:srgbClr val="002060"/>
                            </a:solidFill>
                            <a:latin typeface="Cambria Math" panose="02040503050406030204" pitchFamily="18" charset="0"/>
                          </a:rPr>
                          <m:t>𝑖</m:t>
                        </m:r>
                      </m:sub>
                    </m:sSub>
                    <m:r>
                      <a:rPr lang="en-US" sz="2400">
                        <a:solidFill>
                          <a:srgbClr val="002060"/>
                        </a:solidFill>
                        <a:latin typeface="Cambria Math" panose="02040503050406030204" pitchFamily="18" charset="0"/>
                      </a:rPr>
                      <m:t>)</m:t>
                    </m:r>
                  </m:oMath>
                </a14:m>
                <a:r>
                  <a:rPr lang="en-US" sz="2400">
                    <a:solidFill>
                      <a:srgbClr val="002060"/>
                    </a:solidFill>
                  </a:rPr>
                  <a:t> where</a:t>
                </a:r>
                <a:r>
                  <a:rPr lang="en-US" sz="2400"/>
                  <a:t> </a:t>
                </a:r>
                <a14:m>
                  <m:oMath xmlns:m="http://schemas.openxmlformats.org/officeDocument/2006/math">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𝑥</m:t>
                        </m:r>
                      </m:e>
                      <m:sub>
                        <m:r>
                          <a:rPr lang="en-US" sz="2400">
                            <a:solidFill>
                              <a:srgbClr val="002060"/>
                            </a:solidFill>
                            <a:latin typeface="Cambria Math" panose="02040503050406030204" pitchFamily="18" charset="0"/>
                          </a:rPr>
                          <m:t>𝑖</m:t>
                        </m:r>
                      </m:sub>
                    </m:sSub>
                    <m:r>
                      <a:rPr lang="en-US" sz="2400">
                        <a:solidFill>
                          <a:srgbClr val="002060"/>
                        </a:solidFill>
                        <a:latin typeface="Cambria Math" panose="02040503050406030204" pitchFamily="18" charset="0"/>
                      </a:rPr>
                      <m:t>∈</m:t>
                    </m:r>
                    <m:r>
                      <m:rPr>
                        <m:sty m:val="p"/>
                      </m:rPr>
                      <a:rPr lang="en-US" sz="2400">
                        <a:solidFill>
                          <a:srgbClr val="002060"/>
                        </a:solidFill>
                        <a:latin typeface="Cambria Math" panose="02040503050406030204" pitchFamily="18" charset="0"/>
                      </a:rPr>
                      <m:t>Ω</m:t>
                    </m:r>
                  </m:oMath>
                </a14:m>
                <a:endParaRPr lang="en-US" sz="2600">
                  <a:solidFill>
                    <a:srgbClr val="002060"/>
                  </a:solidFill>
                </a:endParaRPr>
              </a:p>
            </p:txBody>
          </p:sp>
        </mc:Choice>
        <mc:Fallback xmlns="">
          <p:sp>
            <p:nvSpPr>
              <p:cNvPr id="4" name="TextBox 3">
                <a:extLst>
                  <a:ext uri="{FF2B5EF4-FFF2-40B4-BE49-F238E27FC236}">
                    <a16:creationId xmlns:a16="http://schemas.microsoft.com/office/drawing/2014/main" id="{6E60A032-F5C7-AD54-CD2F-E0537B870273}"/>
                  </a:ext>
                </a:extLst>
              </p:cNvPr>
              <p:cNvSpPr txBox="1">
                <a:spLocks noRot="1" noChangeAspect="1" noMove="1" noResize="1" noEditPoints="1" noAdjustHandles="1" noChangeArrowheads="1" noChangeShapeType="1" noTextEdit="1"/>
              </p:cNvSpPr>
              <p:nvPr/>
            </p:nvSpPr>
            <p:spPr>
              <a:xfrm>
                <a:off x="420128" y="1771729"/>
                <a:ext cx="6907084" cy="369332"/>
              </a:xfrm>
              <a:prstGeom prst="rect">
                <a:avLst/>
              </a:prstGeom>
              <a:blipFill>
                <a:blip r:embed="rId3"/>
                <a:stretch>
                  <a:fillRect l="-1589" t="-26667" r="-530" b="-50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87366F7-AA09-9AB2-1D62-CC176F1FED69}"/>
              </a:ext>
            </a:extLst>
          </p:cNvPr>
          <p:cNvSpPr txBox="1"/>
          <p:nvPr/>
        </p:nvSpPr>
        <p:spPr>
          <a:xfrm>
            <a:off x="396240" y="2258313"/>
            <a:ext cx="6937814" cy="492443"/>
          </a:xfrm>
          <a:prstGeom prst="rect">
            <a:avLst/>
          </a:prstGeom>
          <a:noFill/>
        </p:spPr>
        <p:txBody>
          <a:bodyPr wrap="square" rtlCol="0">
            <a:spAutoFit/>
          </a:bodyPr>
          <a:lstStyle/>
          <a:p>
            <a:r>
              <a:rPr lang="en-GB" sz="2600">
                <a:solidFill>
                  <a:srgbClr val="002060"/>
                </a:solidFill>
              </a:rPr>
              <a:t>The weak form is obtained from the </a:t>
            </a:r>
            <a:r>
              <a:rPr lang="ro-RO" sz="2600" err="1">
                <a:solidFill>
                  <a:srgbClr val="002060"/>
                </a:solidFill>
              </a:rPr>
              <a:t>inner</a:t>
            </a:r>
            <a:r>
              <a:rPr lang="ro-RO" sz="2600">
                <a:solidFill>
                  <a:srgbClr val="002060"/>
                </a:solidFill>
              </a:rPr>
              <a:t> product</a:t>
            </a:r>
            <a:endParaRPr lang="en-GB" sz="2600">
              <a:solidFill>
                <a:srgbClr val="002060"/>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2E30347-8DE3-FF18-A9BD-B592061D7590}"/>
                  </a:ext>
                </a:extLst>
              </p:cNvPr>
              <p:cNvSpPr txBox="1"/>
              <p:nvPr/>
            </p:nvSpPr>
            <p:spPr>
              <a:xfrm>
                <a:off x="420128" y="3943147"/>
                <a:ext cx="7422973" cy="8492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supHide m:val="on"/>
                          <m:ctrlPr>
                            <a:rPr lang="en-US" sz="2400" i="1">
                              <a:solidFill>
                                <a:srgbClr val="002060"/>
                              </a:solidFill>
                              <a:latin typeface="Cambria Math" panose="02040503050406030204" pitchFamily="18" charset="0"/>
                            </a:rPr>
                          </m:ctrlPr>
                        </m:naryPr>
                        <m:sub>
                          <m:r>
                            <m:rPr>
                              <m:sty m:val="p"/>
                            </m:rPr>
                            <a:rPr lang="en-US" sz="2400">
                              <a:solidFill>
                                <a:srgbClr val="002060"/>
                              </a:solidFill>
                              <a:latin typeface="Cambria Math" panose="02040503050406030204" pitchFamily="18" charset="0"/>
                            </a:rPr>
                            <m:t>Ω</m:t>
                          </m:r>
                        </m:sub>
                        <m:sup/>
                        <m:e>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𝑖</m:t>
                              </m:r>
                            </m:sub>
                          </m:sSub>
                          <m:r>
                            <a:rPr lang="en-US" sz="2400" dirty="0">
                              <a:solidFill>
                                <a:srgbClr val="002060"/>
                              </a:solidFill>
                              <a:latin typeface="Cambria Math" panose="02040503050406030204" pitchFamily="18" charset="0"/>
                            </a:rPr>
                            <m:t>𝛽</m:t>
                          </m:r>
                          <m:d>
                            <m:dPr>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𝜈</m:t>
                              </m:r>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𝑖</m:t>
                                  </m:r>
                                </m:sub>
                              </m:sSub>
                              <m:sSubSup>
                                <m:sSubSupPr>
                                  <m:ctrlPr>
                                    <a:rPr lang="en-US" sz="2400" i="1">
                                      <a:solidFill>
                                        <a:srgbClr val="002060"/>
                                      </a:solidFill>
                                      <a:latin typeface="Cambria Math" panose="02040503050406030204" pitchFamily="18" charset="0"/>
                                    </a:rPr>
                                  </m:ctrlPr>
                                </m:sSubSupPr>
                                <m:e>
                                  <m:r>
                                    <a:rPr lang="en-US" sz="2400">
                                      <a:solidFill>
                                        <a:srgbClr val="002060"/>
                                      </a:solidFill>
                                      <a:latin typeface="Cambria Math" panose="02040503050406030204" pitchFamily="18" charset="0"/>
                                    </a:rPr>
                                    <m:t>𝐴</m:t>
                                  </m:r>
                                </m:e>
                                <m:sub>
                                  <m:r>
                                    <a:rPr lang="en-US" sz="2400">
                                      <a:solidFill>
                                        <a:srgbClr val="002060"/>
                                      </a:solidFill>
                                      <a:latin typeface="Cambria Math" panose="02040503050406030204" pitchFamily="18" charset="0"/>
                                    </a:rPr>
                                    <m:t>2</m:t>
                                  </m:r>
                                </m:sub>
                                <m:sup>
                                  <m:r>
                                    <a:rPr lang="en-US" sz="2400">
                                      <a:solidFill>
                                        <a:srgbClr val="002060"/>
                                      </a:solidFill>
                                      <a:latin typeface="Cambria Math" panose="02040503050406030204" pitchFamily="18" charset="0"/>
                                    </a:rPr>
                                    <m:t>∗</m:t>
                                  </m:r>
                                </m:sup>
                              </m:sSubSup>
                            </m:e>
                          </m:d>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𝐽</m:t>
                              </m:r>
                            </m:e>
                            <m:sub>
                              <m:r>
                                <a:rPr lang="en-US" sz="2400">
                                  <a:solidFill>
                                    <a:srgbClr val="002060"/>
                                  </a:solidFill>
                                  <a:latin typeface="Cambria Math" panose="02040503050406030204" pitchFamily="18" charset="0"/>
                                </a:rPr>
                                <m:t>2</m:t>
                              </m:r>
                            </m:sub>
                          </m:sSub>
                          <m:r>
                            <a:rPr lang="en-US" sz="2400" dirty="0">
                              <a:solidFill>
                                <a:srgbClr val="002060"/>
                              </a:solidFill>
                              <a:latin typeface="Cambria Math" panose="02040503050406030204" pitchFamily="18" charset="0"/>
                            </a:rPr>
                            <m:t>⋅</m:t>
                          </m:r>
                          <m:r>
                            <a:rPr lang="en-US" sz="2400" dirty="0">
                              <a:solidFill>
                                <a:srgbClr val="002060"/>
                              </a:solidFill>
                              <a:latin typeface="Cambria Math" panose="02040503050406030204" pitchFamily="18" charset="0"/>
                            </a:rPr>
                            <m:t>𝛽</m:t>
                          </m:r>
                          <m:r>
                            <a:rPr lang="en-US" sz="2400" dirty="0">
                              <a:solidFill>
                                <a:srgbClr val="002060"/>
                              </a:solidFill>
                              <a:latin typeface="Cambria Math" panose="02040503050406030204" pitchFamily="18" charset="0"/>
                            </a:rPr>
                            <m:t>)</m:t>
                          </m:r>
                          <m:r>
                            <m:rPr>
                              <m:sty m:val="p"/>
                            </m:rPr>
                            <a:rPr lang="en-US" sz="2400" dirty="0">
                              <a:solidFill>
                                <a:srgbClr val="002060"/>
                              </a:solidFill>
                              <a:latin typeface="Cambria Math" panose="02040503050406030204" pitchFamily="18" charset="0"/>
                            </a:rPr>
                            <m:t>dΩ</m:t>
                          </m:r>
                        </m:e>
                      </m:nary>
                      <m:r>
                        <a:rPr lang="en-US" sz="2400" dirty="0">
                          <a:solidFill>
                            <a:srgbClr val="002060"/>
                          </a:solidFill>
                          <a:latin typeface="Cambria Math" panose="02040503050406030204" pitchFamily="18" charset="0"/>
                        </a:rPr>
                        <m:t>+</m:t>
                      </m:r>
                      <m:nary>
                        <m:naryPr>
                          <m:supHide m:val="on"/>
                          <m:ctrlPr>
                            <a:rPr lang="en-US" sz="2400" i="1" dirty="0">
                              <a:solidFill>
                                <a:srgbClr val="002060"/>
                              </a:solidFill>
                              <a:latin typeface="Cambria Math" panose="02040503050406030204" pitchFamily="18" charset="0"/>
                            </a:rPr>
                          </m:ctrlPr>
                        </m:naryPr>
                        <m:sub>
                          <m:r>
                            <a:rPr lang="en-US" sz="2400" dirty="0">
                              <a:solidFill>
                                <a:srgbClr val="002060"/>
                              </a:solidFill>
                              <a:latin typeface="Cambria Math" panose="02040503050406030204" pitchFamily="18" charset="0"/>
                            </a:rPr>
                            <m:t>𝜕</m:t>
                          </m:r>
                          <m:r>
                            <m:rPr>
                              <m:sty m:val="p"/>
                            </m:rPr>
                            <a:rPr lang="en-US" sz="2400" dirty="0">
                              <a:solidFill>
                                <a:srgbClr val="002060"/>
                              </a:solidFill>
                              <a:latin typeface="Cambria Math" panose="02040503050406030204" pitchFamily="18" charset="0"/>
                            </a:rPr>
                            <m:t>Ω</m:t>
                          </m:r>
                        </m:sub>
                        <m:sup/>
                        <m:e>
                          <m:r>
                            <a:rPr lang="en-US" sz="2400" dirty="0">
                              <a:solidFill>
                                <a:srgbClr val="002060"/>
                              </a:solidFill>
                              <a:latin typeface="Cambria Math" panose="02040503050406030204" pitchFamily="18" charset="0"/>
                            </a:rPr>
                            <m:t>𝛽</m:t>
                          </m:r>
                          <m:d>
                            <m:dPr>
                              <m:ctrlPr>
                                <a:rPr lang="en-US" sz="2400" i="1">
                                  <a:solidFill>
                                    <a:srgbClr val="002060"/>
                                  </a:solidFill>
                                  <a:latin typeface="Cambria Math" panose="02040503050406030204" pitchFamily="18" charset="0"/>
                                </a:rPr>
                              </m:ctrlPr>
                            </m:dPr>
                            <m:e>
                              <m:r>
                                <a:rPr lang="en-US" sz="2400">
                                  <a:solidFill>
                                    <a:srgbClr val="002060"/>
                                  </a:solidFill>
                                  <a:latin typeface="Cambria Math" panose="02040503050406030204" pitchFamily="18" charset="0"/>
                                </a:rPr>
                                <m:t>𝜈</m:t>
                              </m:r>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m:t>
                                  </m:r>
                                </m:e>
                                <m:sub>
                                  <m:r>
                                    <a:rPr lang="en-US" sz="2400">
                                      <a:solidFill>
                                        <a:srgbClr val="002060"/>
                                      </a:solidFill>
                                      <a:latin typeface="Cambria Math" panose="02040503050406030204" pitchFamily="18" charset="0"/>
                                    </a:rPr>
                                    <m:t>𝑖</m:t>
                                  </m:r>
                                </m:sub>
                              </m:sSub>
                              <m:sSubSup>
                                <m:sSubSupPr>
                                  <m:ctrlPr>
                                    <a:rPr lang="en-US" sz="2400" i="1">
                                      <a:solidFill>
                                        <a:srgbClr val="002060"/>
                                      </a:solidFill>
                                      <a:latin typeface="Cambria Math" panose="02040503050406030204" pitchFamily="18" charset="0"/>
                                    </a:rPr>
                                  </m:ctrlPr>
                                </m:sSubSupPr>
                                <m:e>
                                  <m:r>
                                    <a:rPr lang="en-US" sz="2400">
                                      <a:solidFill>
                                        <a:srgbClr val="002060"/>
                                      </a:solidFill>
                                      <a:latin typeface="Cambria Math" panose="02040503050406030204" pitchFamily="18" charset="0"/>
                                    </a:rPr>
                                    <m:t>𝐴</m:t>
                                  </m:r>
                                </m:e>
                                <m:sub>
                                  <m:r>
                                    <a:rPr lang="en-US" sz="2400">
                                      <a:solidFill>
                                        <a:srgbClr val="002060"/>
                                      </a:solidFill>
                                      <a:latin typeface="Cambria Math" panose="02040503050406030204" pitchFamily="18" charset="0"/>
                                    </a:rPr>
                                    <m:t>2</m:t>
                                  </m:r>
                                </m:sub>
                                <m:sup>
                                  <m:r>
                                    <a:rPr lang="en-US" sz="2400">
                                      <a:solidFill>
                                        <a:srgbClr val="002060"/>
                                      </a:solidFill>
                                      <a:latin typeface="Cambria Math" panose="02040503050406030204" pitchFamily="18" charset="0"/>
                                    </a:rPr>
                                    <m:t>∗</m:t>
                                  </m:r>
                                </m:sup>
                              </m:sSubSup>
                            </m:e>
                          </m:d>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𝑛</m:t>
                              </m:r>
                            </m:e>
                            <m:sub>
                              <m:r>
                                <a:rPr lang="en-US" sz="2400">
                                  <a:solidFill>
                                    <a:srgbClr val="002060"/>
                                  </a:solidFill>
                                  <a:latin typeface="Cambria Math" panose="02040503050406030204" pitchFamily="18" charset="0"/>
                                </a:rPr>
                                <m:t>𝑖</m:t>
                              </m:r>
                            </m:sub>
                          </m:sSub>
                          <m:r>
                            <a:rPr lang="en-US" sz="2400">
                              <a:solidFill>
                                <a:srgbClr val="002060"/>
                              </a:solidFill>
                              <a:latin typeface="Cambria Math" panose="02040503050406030204" pitchFamily="18" charset="0"/>
                            </a:rPr>
                            <m:t>𝜕</m:t>
                          </m:r>
                          <m:r>
                            <m:rPr>
                              <m:sty m:val="p"/>
                            </m:rPr>
                            <a:rPr lang="en-US" sz="2400">
                              <a:solidFill>
                                <a:srgbClr val="002060"/>
                              </a:solidFill>
                              <a:latin typeface="Cambria Math" panose="02040503050406030204" pitchFamily="18" charset="0"/>
                            </a:rPr>
                            <m:t>Ω</m:t>
                          </m:r>
                        </m:e>
                      </m:nary>
                      <m:r>
                        <a:rPr lang="en-US" sz="2400" dirty="0">
                          <a:solidFill>
                            <a:srgbClr val="002060"/>
                          </a:solidFill>
                          <a:latin typeface="Cambria Math" panose="02040503050406030204" pitchFamily="18" charset="0"/>
                        </a:rPr>
                        <m:t>=0</m:t>
                      </m:r>
                    </m:oMath>
                  </m:oMathPara>
                </a14:m>
                <a:endParaRPr lang="en-US" sz="2400">
                  <a:solidFill>
                    <a:srgbClr val="002060"/>
                  </a:solidFill>
                </a:endParaRPr>
              </a:p>
            </p:txBody>
          </p:sp>
        </mc:Choice>
        <mc:Fallback xmlns="">
          <p:sp>
            <p:nvSpPr>
              <p:cNvPr id="9" name="TextBox 8">
                <a:extLst>
                  <a:ext uri="{FF2B5EF4-FFF2-40B4-BE49-F238E27FC236}">
                    <a16:creationId xmlns:a16="http://schemas.microsoft.com/office/drawing/2014/main" id="{82E30347-8DE3-FF18-A9BD-B592061D7590}"/>
                  </a:ext>
                </a:extLst>
              </p:cNvPr>
              <p:cNvSpPr txBox="1">
                <a:spLocks noRot="1" noChangeAspect="1" noMove="1" noResize="1" noEditPoints="1" noAdjustHandles="1" noChangeArrowheads="1" noChangeShapeType="1" noTextEdit="1"/>
              </p:cNvSpPr>
              <p:nvPr/>
            </p:nvSpPr>
            <p:spPr>
              <a:xfrm>
                <a:off x="420128" y="3943147"/>
                <a:ext cx="7422973" cy="84920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2342CB-A727-8006-9015-2274A27B4A33}"/>
                  </a:ext>
                </a:extLst>
              </p:cNvPr>
              <p:cNvSpPr txBox="1"/>
              <p:nvPr/>
            </p:nvSpPr>
            <p:spPr>
              <a:xfrm>
                <a:off x="396240" y="3595613"/>
                <a:ext cx="7770119" cy="492443"/>
              </a:xfrm>
              <a:prstGeom prst="rect">
                <a:avLst/>
              </a:prstGeom>
              <a:noFill/>
            </p:spPr>
            <p:txBody>
              <a:bodyPr wrap="square" rtlCol="0">
                <a:spAutoFit/>
              </a:bodyPr>
              <a:lstStyle/>
              <a:p>
                <a:r>
                  <a:rPr lang="en-GB" sz="2600">
                    <a:solidFill>
                      <a:srgbClr val="002060"/>
                    </a:solidFill>
                  </a:rPr>
                  <a:t>The integration by parts offers conforming </a:t>
                </a:r>
                <a14:m>
                  <m:oMath xmlns:m="http://schemas.openxmlformats.org/officeDocument/2006/math">
                    <m:r>
                      <a:rPr lang="en-US" sz="2600" dirty="0">
                        <a:solidFill>
                          <a:srgbClr val="002060"/>
                        </a:solidFill>
                        <a:latin typeface="Cambria Math" panose="02040503050406030204" pitchFamily="18" charset="0"/>
                      </a:rPr>
                      <m:t>𝐻</m:t>
                    </m:r>
                  </m:oMath>
                </a14:m>
                <a:r>
                  <a:rPr lang="en-GB" sz="2600">
                    <a:solidFill>
                      <a:srgbClr val="002060"/>
                    </a:solidFill>
                  </a:rPr>
                  <a:t> field:</a:t>
                </a:r>
              </a:p>
            </p:txBody>
          </p:sp>
        </mc:Choice>
        <mc:Fallback xmlns="">
          <p:sp>
            <p:nvSpPr>
              <p:cNvPr id="11" name="TextBox 10">
                <a:extLst>
                  <a:ext uri="{FF2B5EF4-FFF2-40B4-BE49-F238E27FC236}">
                    <a16:creationId xmlns:a16="http://schemas.microsoft.com/office/drawing/2014/main" id="{B42342CB-A727-8006-9015-2274A27B4A33}"/>
                  </a:ext>
                </a:extLst>
              </p:cNvPr>
              <p:cNvSpPr txBox="1">
                <a:spLocks noRot="1" noChangeAspect="1" noMove="1" noResize="1" noEditPoints="1" noAdjustHandles="1" noChangeArrowheads="1" noChangeShapeType="1" noTextEdit="1"/>
              </p:cNvSpPr>
              <p:nvPr/>
            </p:nvSpPr>
            <p:spPr>
              <a:xfrm>
                <a:off x="396240" y="3595613"/>
                <a:ext cx="7770119" cy="492443"/>
              </a:xfrm>
              <a:prstGeom prst="rect">
                <a:avLst/>
              </a:prstGeom>
              <a:blipFill>
                <a:blip r:embed="rId5"/>
                <a:stretch>
                  <a:fillRect l="-1412" t="-9877" b="-30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37D5F49-9250-FBB2-7B4D-620D95941650}"/>
                  </a:ext>
                </a:extLst>
              </p:cNvPr>
              <p:cNvSpPr txBox="1"/>
              <p:nvPr/>
            </p:nvSpPr>
            <p:spPr>
              <a:xfrm>
                <a:off x="510140" y="5214202"/>
                <a:ext cx="4957008" cy="8932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supHide m:val="on"/>
                          <m:ctrlPr>
                            <a:rPr lang="en-US" sz="2400" i="1" dirty="0">
                              <a:solidFill>
                                <a:srgbClr val="002060"/>
                              </a:solidFill>
                              <a:latin typeface="Cambria Math" panose="02040503050406030204" pitchFamily="18" charset="0"/>
                            </a:rPr>
                          </m:ctrlPr>
                        </m:naryPr>
                        <m:sub>
                          <m:r>
                            <a:rPr lang="en-US" sz="2400" dirty="0">
                              <a:solidFill>
                                <a:srgbClr val="002060"/>
                              </a:solidFill>
                              <a:latin typeface="Cambria Math" panose="02040503050406030204" pitchFamily="18" charset="0"/>
                            </a:rPr>
                            <m:t>𝜕</m:t>
                          </m:r>
                          <m:sSub>
                            <m:sSubPr>
                              <m:ctrlPr>
                                <a:rPr lang="en-US" sz="2400" i="1" dirty="0">
                                  <a:solidFill>
                                    <a:srgbClr val="002060"/>
                                  </a:solidFill>
                                  <a:latin typeface="Cambria Math" panose="02040503050406030204" pitchFamily="18" charset="0"/>
                                </a:rPr>
                              </m:ctrlPr>
                            </m:sSubPr>
                            <m:e>
                              <m:r>
                                <m:rPr>
                                  <m:sty m:val="p"/>
                                </m:rPr>
                                <a:rPr lang="en-US" sz="2400" dirty="0">
                                  <a:solidFill>
                                    <a:srgbClr val="002060"/>
                                  </a:solidFill>
                                  <a:latin typeface="Cambria Math" panose="02040503050406030204" pitchFamily="18" charset="0"/>
                                </a:rPr>
                                <m:t>Ω</m:t>
                              </m:r>
                            </m:e>
                            <m:sub>
                              <m:r>
                                <a:rPr lang="en-US" sz="2400" dirty="0">
                                  <a:solidFill>
                                    <a:srgbClr val="002060"/>
                                  </a:solidFill>
                                  <a:latin typeface="Cambria Math" panose="02040503050406030204" pitchFamily="18" charset="0"/>
                                </a:rPr>
                                <m:t>𝑟</m:t>
                              </m:r>
                            </m:sub>
                          </m:sSub>
                        </m:sub>
                        <m:sup/>
                        <m:e>
                          <m:r>
                            <a:rPr lang="en-US" sz="2400" dirty="0">
                              <a:solidFill>
                                <a:srgbClr val="002060"/>
                              </a:solidFill>
                              <a:latin typeface="Cambria Math" panose="02040503050406030204" pitchFamily="18" charset="0"/>
                            </a:rPr>
                            <m:t>𝜆</m:t>
                          </m:r>
                          <m:d>
                            <m:dPr>
                              <m:ctrlPr>
                                <a:rPr lang="en-US" sz="2400" i="1" dirty="0">
                                  <a:solidFill>
                                    <a:srgbClr val="002060"/>
                                  </a:solidFill>
                                  <a:latin typeface="Cambria Math" panose="02040503050406030204" pitchFamily="18" charset="0"/>
                                </a:rPr>
                              </m:ctrlPr>
                            </m:dPr>
                            <m:e>
                              <m:sSub>
                                <m:sSubPr>
                                  <m:ctrlPr>
                                    <a:rPr lang="en-US" sz="2400" i="1" dirty="0">
                                      <a:solidFill>
                                        <a:srgbClr val="002060"/>
                                      </a:solidFill>
                                      <a:latin typeface="Cambria Math" panose="02040503050406030204" pitchFamily="18" charset="0"/>
                                    </a:rPr>
                                  </m:ctrlPr>
                                </m:sSubPr>
                                <m:e>
                                  <m:r>
                                    <a:rPr lang="en-US" sz="2400" dirty="0">
                                      <a:solidFill>
                                        <a:srgbClr val="002060"/>
                                      </a:solidFill>
                                      <a:latin typeface="Cambria Math" panose="02040503050406030204" pitchFamily="18" charset="0"/>
                                    </a:rPr>
                                    <m:t>𝑥</m:t>
                                  </m:r>
                                </m:e>
                                <m:sub>
                                  <m:r>
                                    <a:rPr lang="en-US" sz="2400" dirty="0">
                                      <a:solidFill>
                                        <a:srgbClr val="002060"/>
                                      </a:solidFill>
                                      <a:latin typeface="Cambria Math" panose="02040503050406030204" pitchFamily="18" charset="0"/>
                                    </a:rPr>
                                    <m:t>𝑖</m:t>
                                  </m:r>
                                </m:sub>
                              </m:sSub>
                            </m:e>
                          </m:d>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𝐴</m:t>
                              </m:r>
                            </m:e>
                            <m:sub>
                              <m:r>
                                <a:rPr lang="en-US" sz="2400">
                                  <a:solidFill>
                                    <a:srgbClr val="002060"/>
                                  </a:solidFill>
                                  <a:latin typeface="Cambria Math" panose="02040503050406030204" pitchFamily="18" charset="0"/>
                                </a:rPr>
                                <m:t>2</m:t>
                              </m:r>
                              <m:r>
                                <a:rPr lang="en-US" sz="2400">
                                  <a:solidFill>
                                    <a:srgbClr val="002060"/>
                                  </a:solidFill>
                                  <a:latin typeface="Cambria Math" panose="02040503050406030204" pitchFamily="18" charset="0"/>
                                </a:rPr>
                                <m:t>𝑟</m:t>
                              </m:r>
                            </m:sub>
                          </m:sSub>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𝐴</m:t>
                              </m:r>
                            </m:e>
                            <m:sub>
                              <m:r>
                                <a:rPr lang="en-US" sz="2400">
                                  <a:solidFill>
                                    <a:srgbClr val="002060"/>
                                  </a:solidFill>
                                  <a:latin typeface="Cambria Math" panose="02040503050406030204" pitchFamily="18" charset="0"/>
                                </a:rPr>
                                <m:t>2</m:t>
                              </m:r>
                              <m:r>
                                <a:rPr lang="en-US" sz="2400">
                                  <a:solidFill>
                                    <a:srgbClr val="002060"/>
                                  </a:solidFill>
                                  <a:latin typeface="Cambria Math" panose="02040503050406030204" pitchFamily="18" charset="0"/>
                                </a:rPr>
                                <m:t>𝑠</m:t>
                              </m:r>
                            </m:sub>
                          </m:sSub>
                          <m: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𝛉</m:t>
                          </m:r>
                          <m:r>
                            <a:rPr lang="en-US" sz="2400">
                              <a:solidFill>
                                <a:srgbClr val="002060"/>
                              </a:solidFill>
                              <a:latin typeface="Cambria Math" panose="02040503050406030204" pitchFamily="18" charset="0"/>
                            </a:rPr>
                            <m:t>)]</m:t>
                          </m:r>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m:rPr>
                                  <m:sty m:val="p"/>
                                </m:rPr>
                                <a:rPr lang="en-US" sz="2400">
                                  <a:solidFill>
                                    <a:srgbClr val="002060"/>
                                  </a:solidFill>
                                  <a:latin typeface="Cambria Math" panose="02040503050406030204" pitchFamily="18" charset="0"/>
                                </a:rPr>
                                <m:t>Ω</m:t>
                              </m:r>
                            </m:e>
                            <m:sub>
                              <m:r>
                                <m:rPr>
                                  <m:sty m:val="p"/>
                                </m:rPr>
                                <a:rPr lang="en-US" sz="2400">
                                  <a:solidFill>
                                    <a:srgbClr val="002060"/>
                                  </a:solidFill>
                                  <a:latin typeface="Cambria Math" panose="02040503050406030204" pitchFamily="18" charset="0"/>
                                </a:rPr>
                                <m:t>r</m:t>
                              </m:r>
                            </m:sub>
                          </m:sSub>
                        </m:e>
                      </m:nary>
                      <m:r>
                        <a:rPr lang="en-US" sz="2400" dirty="0">
                          <a:solidFill>
                            <a:srgbClr val="002060"/>
                          </a:solidFill>
                          <a:latin typeface="Cambria Math" panose="02040503050406030204" pitchFamily="18" charset="0"/>
                        </a:rPr>
                        <m:t>=0</m:t>
                      </m:r>
                    </m:oMath>
                  </m:oMathPara>
                </a14:m>
                <a:endParaRPr lang="en-US" sz="2400">
                  <a:solidFill>
                    <a:srgbClr val="002060"/>
                  </a:solidFill>
                </a:endParaRPr>
              </a:p>
            </p:txBody>
          </p:sp>
        </mc:Choice>
        <mc:Fallback xmlns="">
          <p:sp>
            <p:nvSpPr>
              <p:cNvPr id="6" name="TextBox 5">
                <a:extLst>
                  <a:ext uri="{FF2B5EF4-FFF2-40B4-BE49-F238E27FC236}">
                    <a16:creationId xmlns:a16="http://schemas.microsoft.com/office/drawing/2014/main" id="{237D5F49-9250-FBB2-7B4D-620D95941650}"/>
                  </a:ext>
                </a:extLst>
              </p:cNvPr>
              <p:cNvSpPr txBox="1">
                <a:spLocks noRot="1" noChangeAspect="1" noMove="1" noResize="1" noEditPoints="1" noAdjustHandles="1" noChangeArrowheads="1" noChangeShapeType="1" noTextEdit="1"/>
              </p:cNvSpPr>
              <p:nvPr/>
            </p:nvSpPr>
            <p:spPr>
              <a:xfrm>
                <a:off x="510140" y="5214202"/>
                <a:ext cx="4957008" cy="89325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58277A0-C162-404E-D661-A741A143A453}"/>
                  </a:ext>
                </a:extLst>
              </p:cNvPr>
              <p:cNvSpPr txBox="1"/>
              <p:nvPr/>
            </p:nvSpPr>
            <p:spPr>
              <a:xfrm>
                <a:off x="396239" y="4792610"/>
                <a:ext cx="7770121" cy="492443"/>
              </a:xfrm>
              <a:prstGeom prst="rect">
                <a:avLst/>
              </a:prstGeom>
              <a:noFill/>
            </p:spPr>
            <p:txBody>
              <a:bodyPr wrap="square" rtlCol="0">
                <a:spAutoFit/>
              </a:bodyPr>
              <a:lstStyle/>
              <a:p>
                <a:r>
                  <a:rPr lang="en-GB" sz="2600">
                    <a:solidFill>
                      <a:srgbClr val="002060"/>
                    </a:solidFill>
                  </a:rPr>
                  <a:t>The </a:t>
                </a:r>
                <a:r>
                  <a:rPr lang="en-US" sz="2600">
                    <a:solidFill>
                      <a:srgbClr val="002060"/>
                    </a:solidFill>
                  </a:rPr>
                  <a:t>use of Lagrangian multiplier to couple </a:t>
                </a:r>
                <a14:m>
                  <m:oMath xmlns:m="http://schemas.openxmlformats.org/officeDocument/2006/math">
                    <m:r>
                      <a:rPr lang="en-US" sz="2600">
                        <a:solidFill>
                          <a:srgbClr val="002060"/>
                        </a:solidFill>
                        <a:latin typeface="Cambria Math" panose="02040503050406030204" pitchFamily="18" charset="0"/>
                      </a:rPr>
                      <m:t>𝜕</m:t>
                    </m:r>
                    <m:sSub>
                      <m:sSubPr>
                        <m:ctrlPr>
                          <a:rPr lang="en-US" sz="2600" i="1">
                            <a:solidFill>
                              <a:srgbClr val="002060"/>
                            </a:solidFill>
                            <a:latin typeface="Cambria Math" panose="02040503050406030204" pitchFamily="18" charset="0"/>
                          </a:rPr>
                        </m:ctrlPr>
                      </m:sSubPr>
                      <m:e>
                        <m:r>
                          <m:rPr>
                            <m:sty m:val="p"/>
                          </m:rPr>
                          <a:rPr lang="en-US" sz="2600">
                            <a:solidFill>
                              <a:srgbClr val="002060"/>
                            </a:solidFill>
                            <a:latin typeface="Cambria Math" panose="02040503050406030204" pitchFamily="18" charset="0"/>
                          </a:rPr>
                          <m:t>Ω</m:t>
                        </m:r>
                      </m:e>
                      <m:sub>
                        <m:r>
                          <m:rPr>
                            <m:sty m:val="p"/>
                          </m:rPr>
                          <a:rPr lang="en-US" sz="2600">
                            <a:solidFill>
                              <a:srgbClr val="002060"/>
                            </a:solidFill>
                            <a:latin typeface="Cambria Math" panose="02040503050406030204" pitchFamily="18" charset="0"/>
                          </a:rPr>
                          <m:t>s</m:t>
                        </m:r>
                      </m:sub>
                    </m:sSub>
                  </m:oMath>
                </a14:m>
                <a:r>
                  <a:rPr lang="en-GB" sz="2600">
                    <a:solidFill>
                      <a:srgbClr val="002060"/>
                    </a:solidFill>
                  </a:rPr>
                  <a:t> and </a:t>
                </a:r>
                <a14:m>
                  <m:oMath xmlns:m="http://schemas.openxmlformats.org/officeDocument/2006/math">
                    <m:r>
                      <a:rPr lang="en-US" sz="2600">
                        <a:solidFill>
                          <a:srgbClr val="002060"/>
                        </a:solidFill>
                        <a:latin typeface="Cambria Math" panose="02040503050406030204" pitchFamily="18" charset="0"/>
                      </a:rPr>
                      <m:t>𝜕</m:t>
                    </m:r>
                    <m:sSub>
                      <m:sSubPr>
                        <m:ctrlPr>
                          <a:rPr lang="en-US" sz="2600" i="1">
                            <a:solidFill>
                              <a:srgbClr val="002060"/>
                            </a:solidFill>
                            <a:latin typeface="Cambria Math" panose="02040503050406030204" pitchFamily="18" charset="0"/>
                          </a:rPr>
                        </m:ctrlPr>
                      </m:sSubPr>
                      <m:e>
                        <m:r>
                          <m:rPr>
                            <m:sty m:val="p"/>
                          </m:rPr>
                          <a:rPr lang="en-US" sz="2600">
                            <a:solidFill>
                              <a:srgbClr val="002060"/>
                            </a:solidFill>
                            <a:latin typeface="Cambria Math" panose="02040503050406030204" pitchFamily="18" charset="0"/>
                          </a:rPr>
                          <m:t>Ω</m:t>
                        </m:r>
                      </m:e>
                      <m:sub>
                        <m:r>
                          <m:rPr>
                            <m:sty m:val="p"/>
                          </m:rPr>
                          <a:rPr lang="en-US" sz="2600">
                            <a:solidFill>
                              <a:srgbClr val="002060"/>
                            </a:solidFill>
                            <a:latin typeface="Cambria Math" panose="02040503050406030204" pitchFamily="18" charset="0"/>
                          </a:rPr>
                          <m:t>r</m:t>
                        </m:r>
                      </m:sub>
                    </m:sSub>
                  </m:oMath>
                </a14:m>
                <a:endParaRPr lang="en-GB" sz="2600">
                  <a:solidFill>
                    <a:srgbClr val="002060"/>
                  </a:solidFill>
                </a:endParaRPr>
              </a:p>
            </p:txBody>
          </p:sp>
        </mc:Choice>
        <mc:Fallback xmlns="">
          <p:sp>
            <p:nvSpPr>
              <p:cNvPr id="10" name="TextBox 9">
                <a:extLst>
                  <a:ext uri="{FF2B5EF4-FFF2-40B4-BE49-F238E27FC236}">
                    <a16:creationId xmlns:a16="http://schemas.microsoft.com/office/drawing/2014/main" id="{058277A0-C162-404E-D661-A741A143A453}"/>
                  </a:ext>
                </a:extLst>
              </p:cNvPr>
              <p:cNvSpPr txBox="1">
                <a:spLocks noRot="1" noChangeAspect="1" noMove="1" noResize="1" noEditPoints="1" noAdjustHandles="1" noChangeArrowheads="1" noChangeShapeType="1" noTextEdit="1"/>
              </p:cNvSpPr>
              <p:nvPr/>
            </p:nvSpPr>
            <p:spPr>
              <a:xfrm>
                <a:off x="396239" y="4792610"/>
                <a:ext cx="7770121" cy="492443"/>
              </a:xfrm>
              <a:prstGeom prst="rect">
                <a:avLst/>
              </a:prstGeom>
              <a:blipFill>
                <a:blip r:embed="rId7"/>
                <a:stretch>
                  <a:fillRect l="-1412" t="-9877" b="-32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487D92-6DBB-4C81-8BD9-4FD01C5A7DFE}"/>
                  </a:ext>
                </a:extLst>
              </p:cNvPr>
              <p:cNvSpPr txBox="1"/>
              <p:nvPr/>
            </p:nvSpPr>
            <p:spPr>
              <a:xfrm>
                <a:off x="8181329" y="2258313"/>
                <a:ext cx="3814726" cy="461665"/>
              </a:xfrm>
              <a:prstGeom prst="rect">
                <a:avLst/>
              </a:prstGeom>
              <a:noFill/>
            </p:spPr>
            <p:txBody>
              <a:bodyPr wrap="square">
                <a:spAutoFit/>
              </a:bodyPr>
              <a:lstStyle/>
              <a:p>
                <a14:m>
                  <m:oMath xmlns:m="http://schemas.openxmlformats.org/officeDocument/2006/math">
                    <m:r>
                      <a:rPr lang="en-US" sz="2400" dirty="0">
                        <a:solidFill>
                          <a:srgbClr val="002060"/>
                        </a:solidFill>
                        <a:latin typeface="Cambria Math" panose="02040503050406030204" pitchFamily="18" charset="0"/>
                      </a:rPr>
                      <m:t>𝜆</m:t>
                    </m:r>
                    <m:d>
                      <m:dPr>
                        <m:ctrlPr>
                          <a:rPr lang="en-US" sz="2400" i="1" dirty="0">
                            <a:solidFill>
                              <a:srgbClr val="002060"/>
                            </a:solidFill>
                            <a:latin typeface="Cambria Math" panose="02040503050406030204" pitchFamily="18" charset="0"/>
                          </a:rPr>
                        </m:ctrlPr>
                      </m:dPr>
                      <m:e>
                        <m:sSub>
                          <m:sSubPr>
                            <m:ctrlPr>
                              <a:rPr lang="en-US" sz="2400" i="1" dirty="0">
                                <a:solidFill>
                                  <a:srgbClr val="002060"/>
                                </a:solidFill>
                                <a:latin typeface="Cambria Math" panose="02040503050406030204" pitchFamily="18" charset="0"/>
                              </a:rPr>
                            </m:ctrlPr>
                          </m:sSubPr>
                          <m:e>
                            <m:r>
                              <a:rPr lang="en-US" sz="2400" dirty="0">
                                <a:solidFill>
                                  <a:srgbClr val="002060"/>
                                </a:solidFill>
                                <a:latin typeface="Cambria Math" panose="02040503050406030204" pitchFamily="18" charset="0"/>
                              </a:rPr>
                              <m:t>𝑥</m:t>
                            </m:r>
                          </m:e>
                          <m:sub>
                            <m:r>
                              <a:rPr lang="en-US" sz="2400" dirty="0">
                                <a:solidFill>
                                  <a:srgbClr val="002060"/>
                                </a:solidFill>
                                <a:latin typeface="Cambria Math" panose="02040503050406030204" pitchFamily="18" charset="0"/>
                              </a:rPr>
                              <m:t>𝑖</m:t>
                            </m:r>
                          </m:sub>
                        </m:sSub>
                      </m:e>
                    </m:d>
                    <m:r>
                      <a:rPr lang="en-US" sz="2400" dirty="0">
                        <a:solidFill>
                          <a:srgbClr val="002060"/>
                        </a:solidFill>
                        <a:latin typeface="Cambria Math" panose="02040503050406030204" pitchFamily="18" charset="0"/>
                      </a:rPr>
                      <m:t>=</m:t>
                    </m:r>
                    <m:sSub>
                      <m:sSubPr>
                        <m:ctrlPr>
                          <a:rPr lang="en-US" sz="2400" i="1" dirty="0">
                            <a:solidFill>
                              <a:srgbClr val="002060"/>
                            </a:solidFill>
                            <a:latin typeface="Cambria Math" panose="02040503050406030204" pitchFamily="18" charset="0"/>
                          </a:rPr>
                        </m:ctrlPr>
                      </m:sSubPr>
                      <m:e>
                        <m:r>
                          <a:rPr lang="en-US" sz="2400" dirty="0">
                            <a:solidFill>
                              <a:srgbClr val="002060"/>
                            </a:solidFill>
                            <a:latin typeface="Cambria Math" panose="02040503050406030204" pitchFamily="18" charset="0"/>
                          </a:rPr>
                          <m:t>𝑙</m:t>
                        </m:r>
                      </m:e>
                      <m:sub>
                        <m:r>
                          <a:rPr lang="en-US" sz="2400" dirty="0">
                            <a:solidFill>
                              <a:srgbClr val="002060"/>
                            </a:solidFill>
                            <a:latin typeface="Cambria Math" panose="02040503050406030204" pitchFamily="18" charset="0"/>
                          </a:rPr>
                          <m:t>𝑛</m:t>
                        </m:r>
                      </m:sub>
                    </m:sSub>
                  </m:oMath>
                </a14:m>
                <a:r>
                  <a:rPr lang="en-US" sz="2400">
                    <a:solidFill>
                      <a:srgbClr val="002060"/>
                    </a:solidFill>
                  </a:rPr>
                  <a:t> </a:t>
                </a:r>
                <a14:m>
                  <m:oMath xmlns:m="http://schemas.openxmlformats.org/officeDocument/2006/math">
                    <m:sSub>
                      <m:sSubPr>
                        <m:ctrlPr>
                          <a:rPr lang="en-US" sz="2400" i="1" dirty="0">
                            <a:solidFill>
                              <a:srgbClr val="002060"/>
                            </a:solidFill>
                            <a:latin typeface="Cambria Math" panose="02040503050406030204" pitchFamily="18" charset="0"/>
                          </a:rPr>
                        </m:ctrlPr>
                      </m:sSubPr>
                      <m:e>
                        <m:r>
                          <a:rPr lang="en-US" sz="2400" dirty="0">
                            <a:solidFill>
                              <a:srgbClr val="002060"/>
                            </a:solidFill>
                            <a:latin typeface="Cambria Math" panose="02040503050406030204" pitchFamily="18" charset="0"/>
                          </a:rPr>
                          <m:t>𝛽</m:t>
                        </m:r>
                      </m:e>
                      <m:sub>
                        <m:r>
                          <a:rPr lang="en-US" sz="2400" dirty="0">
                            <a:solidFill>
                              <a:srgbClr val="002060"/>
                            </a:solidFill>
                            <a:latin typeface="Cambria Math" panose="02040503050406030204" pitchFamily="18" charset="0"/>
                          </a:rPr>
                          <m:t>𝑛</m:t>
                        </m:r>
                      </m:sub>
                    </m:sSub>
                    <m:r>
                      <a:rPr lang="en-US" sz="2400" dirty="0">
                        <a:solidFill>
                          <a:srgbClr val="002060"/>
                        </a:solidFill>
                        <a:latin typeface="Cambria Math" panose="02040503050406030204" pitchFamily="18" charset="0"/>
                      </a:rPr>
                      <m:t>(</m:t>
                    </m:r>
                    <m:sSub>
                      <m:sSubPr>
                        <m:ctrlPr>
                          <a:rPr lang="en-US" sz="2400" i="1" dirty="0">
                            <a:solidFill>
                              <a:srgbClr val="002060"/>
                            </a:solidFill>
                            <a:latin typeface="Cambria Math" panose="02040503050406030204" pitchFamily="18" charset="0"/>
                          </a:rPr>
                        </m:ctrlPr>
                      </m:sSubPr>
                      <m:e>
                        <m:r>
                          <a:rPr lang="en-US" sz="2400" dirty="0">
                            <a:solidFill>
                              <a:srgbClr val="002060"/>
                            </a:solidFill>
                            <a:latin typeface="Cambria Math" panose="02040503050406030204" pitchFamily="18" charset="0"/>
                          </a:rPr>
                          <m:t>𝑥</m:t>
                        </m:r>
                      </m:e>
                      <m:sub>
                        <m:r>
                          <a:rPr lang="en-US" sz="2400" dirty="0">
                            <a:solidFill>
                              <a:srgbClr val="002060"/>
                            </a:solidFill>
                            <a:latin typeface="Cambria Math" panose="02040503050406030204" pitchFamily="18" charset="0"/>
                          </a:rPr>
                          <m:t>𝑖</m:t>
                        </m:r>
                      </m:sub>
                    </m:sSub>
                    <m:r>
                      <a:rPr lang="en-US" sz="2400" dirty="0">
                        <a:solidFill>
                          <a:srgbClr val="002060"/>
                        </a:solidFill>
                        <a:latin typeface="Cambria Math" panose="02040503050406030204" pitchFamily="18" charset="0"/>
                      </a:rPr>
                      <m:t>)</m:t>
                    </m:r>
                  </m:oMath>
                </a14:m>
                <a:r>
                  <a:rPr lang="en-US" sz="2400">
                    <a:solidFill>
                      <a:srgbClr val="002060"/>
                    </a:solidFill>
                  </a:rPr>
                  <a:t> for </a:t>
                </a:r>
                <a14:m>
                  <m:oMath xmlns:m="http://schemas.openxmlformats.org/officeDocument/2006/math">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𝑥</m:t>
                        </m:r>
                      </m:e>
                      <m:sub>
                        <m:r>
                          <a:rPr lang="en-US" sz="2400">
                            <a:solidFill>
                              <a:srgbClr val="002060"/>
                            </a:solidFill>
                            <a:latin typeface="Cambria Math" panose="02040503050406030204" pitchFamily="18" charset="0"/>
                          </a:rPr>
                          <m:t>𝑖</m:t>
                        </m:r>
                      </m:sub>
                    </m:sSub>
                    <m:r>
                      <a:rPr lang="en-US" sz="2400">
                        <a:solidFill>
                          <a:srgbClr val="002060"/>
                        </a:solidFill>
                        <a:latin typeface="Cambria Math" panose="02040503050406030204" pitchFamily="18" charset="0"/>
                      </a:rPr>
                      <m:t>∈</m:t>
                    </m:r>
                    <m:sSub>
                      <m:sSubPr>
                        <m:ctrlPr>
                          <a:rPr lang="en-US" sz="2400" i="1">
                            <a:solidFill>
                              <a:srgbClr val="002060"/>
                            </a:solidFill>
                            <a:latin typeface="Cambria Math" panose="02040503050406030204" pitchFamily="18" charset="0"/>
                          </a:rPr>
                        </m:ctrlPr>
                      </m:sSubPr>
                      <m:e>
                        <m:r>
                          <a:rPr lang="en-US" sz="2400">
                            <a:solidFill>
                              <a:srgbClr val="002060"/>
                            </a:solidFill>
                            <a:latin typeface="Cambria Math" panose="02040503050406030204" pitchFamily="18" charset="0"/>
                          </a:rPr>
                          <m:t>𝛤</m:t>
                        </m:r>
                      </m:e>
                      <m:sub>
                        <m:r>
                          <m:rPr>
                            <m:sty m:val="p"/>
                          </m:rPr>
                          <a:rPr lang="en-US" sz="2400">
                            <a:solidFill>
                              <a:srgbClr val="002060"/>
                            </a:solidFill>
                            <a:latin typeface="Cambria Math" panose="02040503050406030204" pitchFamily="18" charset="0"/>
                          </a:rPr>
                          <m:t>r</m:t>
                        </m:r>
                      </m:sub>
                    </m:sSub>
                  </m:oMath>
                </a14:m>
                <a:endParaRPr lang="en-US" sz="2400">
                  <a:solidFill>
                    <a:srgbClr val="002060"/>
                  </a:solidFill>
                </a:endParaRPr>
              </a:p>
            </p:txBody>
          </p:sp>
        </mc:Choice>
        <mc:Fallback xmlns="">
          <p:sp>
            <p:nvSpPr>
              <p:cNvPr id="12" name="TextBox 11">
                <a:extLst>
                  <a:ext uri="{FF2B5EF4-FFF2-40B4-BE49-F238E27FC236}">
                    <a16:creationId xmlns:a16="http://schemas.microsoft.com/office/drawing/2014/main" id="{01487D92-6DBB-4C81-8BD9-4FD01C5A7DFE}"/>
                  </a:ext>
                </a:extLst>
              </p:cNvPr>
              <p:cNvSpPr txBox="1">
                <a:spLocks noRot="1" noChangeAspect="1" noMove="1" noResize="1" noEditPoints="1" noAdjustHandles="1" noChangeArrowheads="1" noChangeShapeType="1" noTextEdit="1"/>
              </p:cNvSpPr>
              <p:nvPr/>
            </p:nvSpPr>
            <p:spPr>
              <a:xfrm>
                <a:off x="8181329" y="2258313"/>
                <a:ext cx="3814726" cy="461665"/>
              </a:xfrm>
              <a:prstGeom prst="rect">
                <a:avLst/>
              </a:prstGeom>
              <a:blipFill>
                <a:blip r:embed="rId8"/>
                <a:stretch>
                  <a:fillRect l="-479" t="-10526" b="-28947"/>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943923B-3640-5274-C339-08166F7A8D56}"/>
              </a:ext>
            </a:extLst>
          </p:cNvPr>
          <p:cNvSpPr txBox="1"/>
          <p:nvPr/>
        </p:nvSpPr>
        <p:spPr>
          <a:xfrm>
            <a:off x="8166360" y="1688708"/>
            <a:ext cx="2107602" cy="492443"/>
          </a:xfrm>
          <a:prstGeom prst="rect">
            <a:avLst/>
          </a:prstGeom>
          <a:noFill/>
        </p:spPr>
        <p:txBody>
          <a:bodyPr wrap="square" rtlCol="0">
            <a:spAutoFit/>
          </a:bodyPr>
          <a:lstStyle/>
          <a:p>
            <a:r>
              <a:rPr lang="en-US" sz="2600">
                <a:solidFill>
                  <a:srgbClr val="002060"/>
                </a:solidFill>
              </a:rPr>
              <a:t>With:</a:t>
            </a:r>
            <a:endParaRPr lang="en-GB" sz="2600">
              <a:solidFill>
                <a:srgbClr val="002060"/>
              </a:solidFill>
            </a:endParaRPr>
          </a:p>
        </p:txBody>
      </p:sp>
      <p:cxnSp>
        <p:nvCxnSpPr>
          <p:cNvPr id="15" name="Straight Connector 14">
            <a:extLst>
              <a:ext uri="{FF2B5EF4-FFF2-40B4-BE49-F238E27FC236}">
                <a16:creationId xmlns:a16="http://schemas.microsoft.com/office/drawing/2014/main" id="{E527EE4D-9732-9A49-AD48-DC097F006784}"/>
              </a:ext>
            </a:extLst>
          </p:cNvPr>
          <p:cNvCxnSpPr>
            <a:cxnSpLocks/>
          </p:cNvCxnSpPr>
          <p:nvPr/>
        </p:nvCxnSpPr>
        <p:spPr>
          <a:xfrm>
            <a:off x="8173844" y="1717285"/>
            <a:ext cx="0" cy="424909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90FD4A-4C23-E5E3-082B-77E1D845A5E5}"/>
                  </a:ext>
                </a:extLst>
              </p:cNvPr>
              <p:cNvSpPr txBox="1"/>
              <p:nvPr/>
            </p:nvSpPr>
            <p:spPr>
              <a:xfrm>
                <a:off x="8268415" y="3480831"/>
                <a:ext cx="3620425" cy="461665"/>
              </a:xfrm>
              <a:prstGeom prst="rect">
                <a:avLst/>
              </a:prstGeom>
              <a:noFill/>
            </p:spPr>
            <p:txBody>
              <a:bodyPr wrap="square">
                <a:spAutoFit/>
              </a:bodyPr>
              <a:lstStyle/>
              <a:p>
                <a14:m>
                  <m:oMath xmlns:m="http://schemas.openxmlformats.org/officeDocument/2006/math">
                    <m:r>
                      <a:rPr lang="en-US" sz="2400" dirty="0">
                        <a:solidFill>
                          <a:srgbClr val="002060"/>
                        </a:solidFill>
                        <a:latin typeface="Cambria Math" panose="02040503050406030204" pitchFamily="18" charset="0"/>
                      </a:rPr>
                      <m:t>𝛉</m:t>
                    </m:r>
                  </m:oMath>
                </a14:m>
                <a:r>
                  <a:rPr lang="en-US" sz="2400">
                    <a:solidFill>
                      <a:srgbClr val="002060"/>
                    </a:solidFill>
                  </a:rPr>
                  <a:t> – a rotation map</a:t>
                </a:r>
              </a:p>
            </p:txBody>
          </p:sp>
        </mc:Choice>
        <mc:Fallback xmlns="">
          <p:sp>
            <p:nvSpPr>
              <p:cNvPr id="18" name="TextBox 17">
                <a:extLst>
                  <a:ext uri="{FF2B5EF4-FFF2-40B4-BE49-F238E27FC236}">
                    <a16:creationId xmlns:a16="http://schemas.microsoft.com/office/drawing/2014/main" id="{2A90FD4A-4C23-E5E3-082B-77E1D845A5E5}"/>
                  </a:ext>
                </a:extLst>
              </p:cNvPr>
              <p:cNvSpPr txBox="1">
                <a:spLocks noRot="1" noChangeAspect="1" noMove="1" noResize="1" noEditPoints="1" noAdjustHandles="1" noChangeArrowheads="1" noChangeShapeType="1" noTextEdit="1"/>
              </p:cNvSpPr>
              <p:nvPr/>
            </p:nvSpPr>
            <p:spPr>
              <a:xfrm>
                <a:off x="8268415" y="3480831"/>
                <a:ext cx="3620425" cy="461665"/>
              </a:xfrm>
              <a:prstGeom prst="rect">
                <a:avLst/>
              </a:prstGeom>
              <a:blipFill>
                <a:blip r:embed="rId9"/>
                <a:stretch>
                  <a:fillRect l="-337" t="-10526" b="-2894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8FDE50B8-5B22-E2DB-59DC-3BB8C8E143DB}"/>
              </a:ext>
            </a:extLst>
          </p:cNvPr>
          <p:cNvSpPr txBox="1"/>
          <p:nvPr/>
        </p:nvSpPr>
        <p:spPr>
          <a:xfrm>
            <a:off x="8268415" y="2905993"/>
            <a:ext cx="2107602" cy="492443"/>
          </a:xfrm>
          <a:prstGeom prst="rect">
            <a:avLst/>
          </a:prstGeom>
          <a:noFill/>
        </p:spPr>
        <p:txBody>
          <a:bodyPr wrap="square" rtlCol="0">
            <a:spAutoFit/>
          </a:bodyPr>
          <a:lstStyle/>
          <a:p>
            <a:r>
              <a:rPr lang="en-US" sz="2600">
                <a:solidFill>
                  <a:srgbClr val="002060"/>
                </a:solidFill>
              </a:rPr>
              <a:t>and:</a:t>
            </a:r>
            <a:endParaRPr lang="en-GB" sz="2600">
              <a:solidFill>
                <a:srgbClr val="002060"/>
              </a:solidFill>
            </a:endParaRPr>
          </a:p>
        </p:txBody>
      </p:sp>
      <p:sp>
        <p:nvSpPr>
          <p:cNvPr id="14" name="Text Placeholder 4">
            <a:extLst>
              <a:ext uri="{FF2B5EF4-FFF2-40B4-BE49-F238E27FC236}">
                <a16:creationId xmlns:a16="http://schemas.microsoft.com/office/drawing/2014/main" id="{982E5F96-D728-4E5F-8118-3A79A582A588}"/>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Tree>
    <p:extLst>
      <p:ext uri="{BB962C8B-B14F-4D97-AF65-F5344CB8AC3E}">
        <p14:creationId xmlns:p14="http://schemas.microsoft.com/office/powerpoint/2010/main" val="311892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p:bldP spid="7" grpId="0"/>
      <p:bldP spid="9" grpId="0"/>
      <p:bldP spid="11" grpId="0"/>
      <p:bldP spid="6" grpId="0"/>
      <p:bldP spid="10" grpId="0"/>
      <p:bldP spid="12" grpId="0"/>
      <p:bldP spid="13" grpId="0"/>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DE57A-99AD-2511-2C2D-CBA83F5992FB}"/>
              </a:ext>
            </a:extLst>
          </p:cNvPr>
          <p:cNvSpPr>
            <a:spLocks noGrp="1"/>
          </p:cNvSpPr>
          <p:nvPr>
            <p:ph type="title"/>
          </p:nvPr>
        </p:nvSpPr>
        <p:spPr/>
        <p:txBody>
          <a:bodyPr/>
          <a:lstStyle/>
          <a:p>
            <a:r>
              <a:rPr lang="en-US">
                <a:solidFill>
                  <a:srgbClr val="002060"/>
                </a:solidFill>
              </a:rPr>
              <a:t>Computation of torque</a:t>
            </a:r>
          </a:p>
        </p:txBody>
      </p:sp>
      <p:sp>
        <p:nvSpPr>
          <p:cNvPr id="3" name="Slide Number Placeholder 2">
            <a:extLst>
              <a:ext uri="{FF2B5EF4-FFF2-40B4-BE49-F238E27FC236}">
                <a16:creationId xmlns:a16="http://schemas.microsoft.com/office/drawing/2014/main" id="{76008EB4-AEF3-8118-9248-CE81D59ACCA6}"/>
              </a:ext>
            </a:extLst>
          </p:cNvPr>
          <p:cNvSpPr>
            <a:spLocks noGrp="1"/>
          </p:cNvSpPr>
          <p:nvPr>
            <p:ph type="sldNum" sz="quarter" idx="12"/>
          </p:nvPr>
        </p:nvSpPr>
        <p:spPr/>
        <p:txBody>
          <a:bodyPr/>
          <a:lstStyle/>
          <a:p>
            <a:fld id="{843A212D-E924-49B1-971D-ACEAEB6C7478}" type="slidenum">
              <a:rPr lang="en-US" smtClean="0"/>
              <a:t>25</a:t>
            </a:fld>
            <a:endParaRPr lang="en-US"/>
          </a:p>
        </p:txBody>
      </p:sp>
      <p:sp>
        <p:nvSpPr>
          <p:cNvPr id="4" name="Picture Placeholder 3">
            <a:extLst>
              <a:ext uri="{FF2B5EF4-FFF2-40B4-BE49-F238E27FC236}">
                <a16:creationId xmlns:a16="http://schemas.microsoft.com/office/drawing/2014/main" id="{902E7167-F1C0-252B-F588-BF95427FE5A2}"/>
              </a:ext>
            </a:extLst>
          </p:cNvPr>
          <p:cNvSpPr>
            <a:spLocks noGrp="1"/>
          </p:cNvSpPr>
          <p:nvPr>
            <p:ph type="pic" sz="quarter" idx="13"/>
          </p:nvPr>
        </p:nvSpPr>
        <p:spPr>
          <a:xfrm>
            <a:off x="234001" y="1351100"/>
            <a:ext cx="7056967" cy="476665"/>
          </a:xfrm>
        </p:spPr>
        <p:txBody>
          <a:bodyPr/>
          <a:lstStyle/>
          <a:p>
            <a:pPr marL="457200" indent="-457200">
              <a:buFont typeface="Arial" panose="020B0604020202020204" pitchFamily="34" charset="0"/>
              <a:buChar char="•"/>
            </a:pPr>
            <a:r>
              <a:rPr lang="en-US">
                <a:solidFill>
                  <a:srgbClr val="002060"/>
                </a:solidFill>
              </a:rPr>
              <a:t>Torque from the Maxwell stress tensor</a:t>
            </a:r>
          </a:p>
        </p:txBody>
      </p:sp>
      <p:grpSp>
        <p:nvGrpSpPr>
          <p:cNvPr id="23" name="Group 22">
            <a:extLst>
              <a:ext uri="{FF2B5EF4-FFF2-40B4-BE49-F238E27FC236}">
                <a16:creationId xmlns:a16="http://schemas.microsoft.com/office/drawing/2014/main" id="{45299EA2-42BA-743F-A1EE-09A976D368A2}"/>
              </a:ext>
            </a:extLst>
          </p:cNvPr>
          <p:cNvGrpSpPr/>
          <p:nvPr/>
        </p:nvGrpSpPr>
        <p:grpSpPr>
          <a:xfrm>
            <a:off x="6993657" y="1351100"/>
            <a:ext cx="4876800" cy="4591467"/>
            <a:chOff x="6575306" y="1351100"/>
            <a:chExt cx="4876800" cy="4591467"/>
          </a:xfrm>
        </p:grpSpPr>
        <p:grpSp>
          <p:nvGrpSpPr>
            <p:cNvPr id="14" name="Group 13">
              <a:extLst>
                <a:ext uri="{FF2B5EF4-FFF2-40B4-BE49-F238E27FC236}">
                  <a16:creationId xmlns:a16="http://schemas.microsoft.com/office/drawing/2014/main" id="{E4AC684C-AFF9-A0D8-E472-9D21D709531B}"/>
                </a:ext>
              </a:extLst>
            </p:cNvPr>
            <p:cNvGrpSpPr/>
            <p:nvPr/>
          </p:nvGrpSpPr>
          <p:grpSpPr>
            <a:xfrm>
              <a:off x="6575306" y="1351100"/>
              <a:ext cx="4876800" cy="4591467"/>
              <a:chOff x="6575306" y="1351100"/>
              <a:chExt cx="4876800" cy="4591467"/>
            </a:xfrm>
          </p:grpSpPr>
          <p:grpSp>
            <p:nvGrpSpPr>
              <p:cNvPr id="12" name="Group 11">
                <a:extLst>
                  <a:ext uri="{FF2B5EF4-FFF2-40B4-BE49-F238E27FC236}">
                    <a16:creationId xmlns:a16="http://schemas.microsoft.com/office/drawing/2014/main" id="{6A5129E0-9C69-7A17-7EF1-29C211AC73CF}"/>
                  </a:ext>
                </a:extLst>
              </p:cNvPr>
              <p:cNvGrpSpPr/>
              <p:nvPr/>
            </p:nvGrpSpPr>
            <p:grpSpPr>
              <a:xfrm>
                <a:off x="6575306" y="1351100"/>
                <a:ext cx="4876800" cy="4591467"/>
                <a:chOff x="7167680" y="1331634"/>
                <a:chExt cx="4876800" cy="4591467"/>
              </a:xfrm>
            </p:grpSpPr>
            <p:sp>
              <p:nvSpPr>
                <p:cNvPr id="5" name="Oval 4">
                  <a:extLst>
                    <a:ext uri="{FF2B5EF4-FFF2-40B4-BE49-F238E27FC236}">
                      <a16:creationId xmlns:a16="http://schemas.microsoft.com/office/drawing/2014/main" id="{5A045B77-FA82-E26E-326B-4EA6E4E073F2}"/>
                    </a:ext>
                  </a:extLst>
                </p:cNvPr>
                <p:cNvSpPr>
                  <a:spLocks noChangeAspect="1"/>
                </p:cNvSpPr>
                <p:nvPr/>
              </p:nvSpPr>
              <p:spPr>
                <a:xfrm>
                  <a:off x="7320080" y="1351100"/>
                  <a:ext cx="4572000" cy="457200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6B3CF5A-1AA9-1817-B39B-23E1E52B339D}"/>
                    </a:ext>
                  </a:extLst>
                </p:cNvPr>
                <p:cNvSpPr>
                  <a:spLocks noChangeAspect="1"/>
                </p:cNvSpPr>
                <p:nvPr/>
              </p:nvSpPr>
              <p:spPr>
                <a:xfrm>
                  <a:off x="7777280" y="1808300"/>
                  <a:ext cx="3657600" cy="36576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E348F90-11F2-FC69-C69E-082125D74499}"/>
                    </a:ext>
                  </a:extLst>
                </p:cNvPr>
                <p:cNvSpPr>
                  <a:spLocks noChangeAspect="1"/>
                </p:cNvSpPr>
                <p:nvPr/>
              </p:nvSpPr>
              <p:spPr>
                <a:xfrm>
                  <a:off x="8234480" y="2265500"/>
                  <a:ext cx="2743200" cy="274320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023E0A-1AC4-1365-F808-D2E41D15CD4E}"/>
                    </a:ext>
                  </a:extLst>
                </p:cNvPr>
                <p:cNvSpPr/>
                <p:nvPr/>
              </p:nvSpPr>
              <p:spPr>
                <a:xfrm>
                  <a:off x="7167680" y="3637101"/>
                  <a:ext cx="4876800" cy="228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6CE95D-374C-1A6F-E0EC-7AA0DE470ED6}"/>
                    </a:ext>
                  </a:extLst>
                </p:cNvPr>
                <p:cNvSpPr/>
                <p:nvPr/>
              </p:nvSpPr>
              <p:spPr>
                <a:xfrm rot="5400000">
                  <a:off x="6167347" y="2484367"/>
                  <a:ext cx="4591466" cy="2286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4BA2EDE-C399-A857-508B-0DB061E15EF1}"/>
                  </a:ext>
                </a:extLst>
              </p:cNvPr>
              <p:cNvGrpSpPr/>
              <p:nvPr/>
            </p:nvGrpSpPr>
            <p:grpSpPr>
              <a:xfrm>
                <a:off x="9112839" y="1997626"/>
                <a:ext cx="2014657" cy="2051833"/>
                <a:chOff x="9112839" y="1997626"/>
                <a:chExt cx="2014657" cy="2051833"/>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10F650A-A1C4-FC24-99D9-462D097168F3}"/>
                        </a:ext>
                      </a:extLst>
                    </p:cNvPr>
                    <p:cNvSpPr txBox="1"/>
                    <p:nvPr/>
                  </p:nvSpPr>
                  <p:spPr>
                    <a:xfrm>
                      <a:off x="9695431" y="3557016"/>
                      <a:ext cx="599523"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𝑟</m:t>
                                </m:r>
                              </m:e>
                              <m:sub>
                                <m:r>
                                  <m:rPr>
                                    <m:sty m:val="p"/>
                                  </m:rPr>
                                  <a:rPr lang="en-US" sz="2600">
                                    <a:solidFill>
                                      <a:srgbClr val="002060"/>
                                    </a:solidFill>
                                    <a:latin typeface="Cambria Math" panose="02040503050406030204" pitchFamily="18" charset="0"/>
                                  </a:rPr>
                                  <m:t>in</m:t>
                                </m:r>
                              </m:sub>
                            </m:sSub>
                          </m:oMath>
                        </m:oMathPara>
                      </a14:m>
                      <a:endParaRPr lang="en-US" sz="2600">
                        <a:solidFill>
                          <a:srgbClr val="002060"/>
                        </a:solidFill>
                      </a:endParaRPr>
                    </a:p>
                  </p:txBody>
                </p:sp>
              </mc:Choice>
              <mc:Fallback xmlns="">
                <p:sp>
                  <p:nvSpPr>
                    <p:cNvPr id="15" name="TextBox 14">
                      <a:extLst>
                        <a:ext uri="{FF2B5EF4-FFF2-40B4-BE49-F238E27FC236}">
                          <a16:creationId xmlns:a16="http://schemas.microsoft.com/office/drawing/2014/main" id="{D10F650A-A1C4-FC24-99D9-462D097168F3}"/>
                        </a:ext>
                      </a:extLst>
                    </p:cNvPr>
                    <p:cNvSpPr txBox="1">
                      <a:spLocks noRot="1" noChangeAspect="1" noMove="1" noResize="1" noEditPoints="1" noAdjustHandles="1" noChangeArrowheads="1" noChangeShapeType="1" noTextEdit="1"/>
                    </p:cNvSpPr>
                    <p:nvPr/>
                  </p:nvSpPr>
                  <p:spPr>
                    <a:xfrm>
                      <a:off x="9695431" y="3557016"/>
                      <a:ext cx="59952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A8589A-BEEE-5980-78B0-A89B6C5A87EC}"/>
                        </a:ext>
                      </a:extLst>
                    </p:cNvPr>
                    <p:cNvSpPr txBox="1"/>
                    <p:nvPr/>
                  </p:nvSpPr>
                  <p:spPr>
                    <a:xfrm>
                      <a:off x="10385306" y="3557016"/>
                      <a:ext cx="742190"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𝑟</m:t>
                                </m:r>
                              </m:e>
                              <m:sub>
                                <m:r>
                                  <m:rPr>
                                    <m:sty m:val="p"/>
                                  </m:rPr>
                                  <a:rPr lang="en-US" sz="2600">
                                    <a:solidFill>
                                      <a:srgbClr val="002060"/>
                                    </a:solidFill>
                                    <a:latin typeface="Cambria Math" panose="02040503050406030204" pitchFamily="18" charset="0"/>
                                  </a:rPr>
                                  <m:t>out</m:t>
                                </m:r>
                              </m:sub>
                            </m:sSub>
                          </m:oMath>
                        </m:oMathPara>
                      </a14:m>
                      <a:endParaRPr lang="en-US" sz="2600">
                        <a:solidFill>
                          <a:srgbClr val="002060"/>
                        </a:solidFill>
                      </a:endParaRPr>
                    </a:p>
                  </p:txBody>
                </p:sp>
              </mc:Choice>
              <mc:Fallback xmlns="">
                <p:sp>
                  <p:nvSpPr>
                    <p:cNvPr id="17" name="TextBox 16">
                      <a:extLst>
                        <a:ext uri="{FF2B5EF4-FFF2-40B4-BE49-F238E27FC236}">
                          <a16:creationId xmlns:a16="http://schemas.microsoft.com/office/drawing/2014/main" id="{0EA8589A-BEEE-5980-78B0-A89B6C5A87EC}"/>
                        </a:ext>
                      </a:extLst>
                    </p:cNvPr>
                    <p:cNvSpPr txBox="1">
                      <a:spLocks noRot="1" noChangeAspect="1" noMove="1" noResize="1" noEditPoints="1" noAdjustHandles="1" noChangeArrowheads="1" noChangeShapeType="1" noTextEdit="1"/>
                    </p:cNvSpPr>
                    <p:nvPr/>
                  </p:nvSpPr>
                  <p:spPr>
                    <a:xfrm>
                      <a:off x="10385306" y="3557016"/>
                      <a:ext cx="742190" cy="492443"/>
                    </a:xfrm>
                    <a:prstGeom prst="rect">
                      <a:avLst/>
                    </a:prstGeom>
                    <a:blipFill>
                      <a:blip r:embed="rId3"/>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E6F4EA8-F539-4C7E-0A2B-F400CDFE4991}"/>
                    </a:ext>
                  </a:extLst>
                </p:cNvPr>
                <p:cNvSpPr txBox="1"/>
                <p:nvPr/>
              </p:nvSpPr>
              <p:spPr>
                <a:xfrm>
                  <a:off x="9112839" y="2874592"/>
                  <a:ext cx="937564" cy="492443"/>
                </a:xfrm>
                <a:prstGeom prst="rect">
                  <a:avLst/>
                </a:prstGeom>
                <a:noFill/>
              </p:spPr>
              <p:txBody>
                <a:bodyPr wrap="none" rtlCol="0">
                  <a:spAutoFit/>
                </a:bodyPr>
                <a:lstStyle/>
                <a:p>
                  <a:r>
                    <a:rPr lang="en-US" sz="2600">
                      <a:solidFill>
                        <a:srgbClr val="002060"/>
                      </a:solidFill>
                    </a:rPr>
                    <a:t>Rotor</a:t>
                  </a:r>
                </a:p>
              </p:txBody>
            </p:sp>
            <p:sp>
              <p:nvSpPr>
                <p:cNvPr id="19" name="TextBox 18">
                  <a:extLst>
                    <a:ext uri="{FF2B5EF4-FFF2-40B4-BE49-F238E27FC236}">
                      <a16:creationId xmlns:a16="http://schemas.microsoft.com/office/drawing/2014/main" id="{6A9D6760-05CB-8412-99C3-B52E355B8688}"/>
                    </a:ext>
                  </a:extLst>
                </p:cNvPr>
                <p:cNvSpPr txBox="1"/>
                <p:nvPr/>
              </p:nvSpPr>
              <p:spPr>
                <a:xfrm rot="2615174">
                  <a:off x="9980264" y="1997626"/>
                  <a:ext cx="1006238" cy="492443"/>
                </a:xfrm>
                <a:prstGeom prst="rect">
                  <a:avLst/>
                </a:prstGeom>
                <a:noFill/>
              </p:spPr>
              <p:txBody>
                <a:bodyPr wrap="none" rtlCol="0">
                  <a:spAutoFit/>
                </a:bodyPr>
                <a:lstStyle/>
                <a:p>
                  <a:r>
                    <a:rPr lang="en-US" sz="2600">
                      <a:solidFill>
                        <a:srgbClr val="002060"/>
                      </a:solidFill>
                    </a:rPr>
                    <a:t>Stator</a:t>
                  </a:r>
                </a:p>
              </p:txBody>
            </p:sp>
            <p:sp>
              <p:nvSpPr>
                <p:cNvPr id="20" name="TextBox 19">
                  <a:extLst>
                    <a:ext uri="{FF2B5EF4-FFF2-40B4-BE49-F238E27FC236}">
                      <a16:creationId xmlns:a16="http://schemas.microsoft.com/office/drawing/2014/main" id="{82657F8E-8F3A-AB8B-06D6-7AEB6D3CAE85}"/>
                    </a:ext>
                  </a:extLst>
                </p:cNvPr>
                <p:cNvSpPr txBox="1"/>
                <p:nvPr/>
              </p:nvSpPr>
              <p:spPr>
                <a:xfrm rot="2615174">
                  <a:off x="9684599" y="2335451"/>
                  <a:ext cx="1052404" cy="492443"/>
                </a:xfrm>
                <a:prstGeom prst="rect">
                  <a:avLst/>
                </a:prstGeom>
                <a:noFill/>
              </p:spPr>
              <p:txBody>
                <a:bodyPr wrap="none" rtlCol="0">
                  <a:spAutoFit/>
                </a:bodyPr>
                <a:lstStyle/>
                <a:p>
                  <a:r>
                    <a:rPr lang="en-US" sz="2600">
                      <a:solidFill>
                        <a:srgbClr val="002060"/>
                      </a:solidFill>
                    </a:rPr>
                    <a:t>Airgap</a:t>
                  </a:r>
                </a:p>
              </p:txBody>
            </p:sp>
          </p:grpSp>
        </p:grpSp>
        <p:cxnSp>
          <p:nvCxnSpPr>
            <p:cNvPr id="13" name="Straight Arrow Connector 12">
              <a:extLst>
                <a:ext uri="{FF2B5EF4-FFF2-40B4-BE49-F238E27FC236}">
                  <a16:creationId xmlns:a16="http://schemas.microsoft.com/office/drawing/2014/main" id="{E084F219-0B58-E47D-4631-AAB16667B040}"/>
                </a:ext>
              </a:extLst>
            </p:cNvPr>
            <p:cNvCxnSpPr>
              <a:cxnSpLocks/>
            </p:cNvCxnSpPr>
            <p:nvPr/>
          </p:nvCxnSpPr>
          <p:spPr>
            <a:xfrm>
              <a:off x="9753600" y="3656567"/>
              <a:ext cx="631706" cy="0"/>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5F87FCD-2910-49A7-87B5-DC96034A6291}"/>
                </a:ext>
              </a:extLst>
            </p:cNvPr>
            <p:cNvCxnSpPr>
              <a:cxnSpLocks/>
            </p:cNvCxnSpPr>
            <p:nvPr/>
          </p:nvCxnSpPr>
          <p:spPr>
            <a:xfrm>
              <a:off x="10210800" y="3656566"/>
              <a:ext cx="631706" cy="0"/>
            </a:xfrm>
            <a:prstGeom prst="straightConnector1">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3F17B2-0450-106A-E4D5-9F1A46C4E823}"/>
                  </a:ext>
                </a:extLst>
              </p:cNvPr>
              <p:cNvSpPr txBox="1"/>
              <p:nvPr/>
            </p:nvSpPr>
            <p:spPr>
              <a:xfrm>
                <a:off x="569795" y="1777066"/>
                <a:ext cx="3299942" cy="9920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dirty="0">
                          <a:solidFill>
                            <a:srgbClr val="002060"/>
                          </a:solidFill>
                          <a:latin typeface="Cambria Math" panose="02040503050406030204" pitchFamily="18" charset="0"/>
                        </a:rPr>
                        <m:t>𝑇</m:t>
                      </m:r>
                      <m:r>
                        <a:rPr lang="en-US" sz="2600" dirty="0">
                          <a:solidFill>
                            <a:srgbClr val="002060"/>
                          </a:solidFill>
                          <a:latin typeface="Cambria Math" panose="02040503050406030204" pitchFamily="18" charset="0"/>
                        </a:rPr>
                        <m:t>=</m:t>
                      </m:r>
                      <m:f>
                        <m:fPr>
                          <m:ctrlPr>
                            <a:rPr lang="en-US" sz="2600" i="1" dirty="0">
                              <a:solidFill>
                                <a:srgbClr val="002060"/>
                              </a:solidFill>
                              <a:latin typeface="Cambria Math" panose="02040503050406030204" pitchFamily="18" charset="0"/>
                            </a:rPr>
                          </m:ctrlPr>
                        </m:fPr>
                        <m:num>
                          <m:r>
                            <a:rPr lang="en-US" sz="2600" dirty="0">
                              <a:solidFill>
                                <a:srgbClr val="002060"/>
                              </a:solidFill>
                              <a:latin typeface="Cambria Math" panose="02040503050406030204" pitchFamily="18" charset="0"/>
                            </a:rPr>
                            <m:t>𝑙</m:t>
                          </m:r>
                        </m:num>
                        <m:den>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𝜇</m:t>
                              </m:r>
                            </m:e>
                            <m:sub>
                              <m:r>
                                <a:rPr lang="en-US" sz="2600" dirty="0">
                                  <a:solidFill>
                                    <a:srgbClr val="002060"/>
                                  </a:solidFill>
                                  <a:latin typeface="Cambria Math" panose="02040503050406030204" pitchFamily="18" charset="0"/>
                                </a:rPr>
                                <m:t>0</m:t>
                              </m:r>
                            </m:sub>
                          </m:sSub>
                        </m:den>
                      </m:f>
                      <m:nary>
                        <m:naryPr>
                          <m:ctrlPr>
                            <a:rPr lang="en-US" sz="2600" i="1" dirty="0">
                              <a:solidFill>
                                <a:srgbClr val="002060"/>
                              </a:solidFill>
                              <a:latin typeface="Cambria Math" panose="02040503050406030204" pitchFamily="18" charset="0"/>
                            </a:rPr>
                          </m:ctrlPr>
                        </m:naryPr>
                        <m:sub>
                          <m:r>
                            <a:rPr lang="en-US" sz="2600" dirty="0">
                              <a:solidFill>
                                <a:srgbClr val="002060"/>
                              </a:solidFill>
                              <a:latin typeface="Cambria Math" panose="02040503050406030204" pitchFamily="18" charset="0"/>
                            </a:rPr>
                            <m:t>0</m:t>
                          </m:r>
                        </m:sub>
                        <m:sup>
                          <m:r>
                            <a:rPr lang="en-US" sz="2600" dirty="0">
                              <a:solidFill>
                                <a:srgbClr val="002060"/>
                              </a:solidFill>
                              <a:latin typeface="Cambria Math" panose="02040503050406030204" pitchFamily="18" charset="0"/>
                            </a:rPr>
                            <m:t>2</m:t>
                          </m:r>
                          <m:r>
                            <a:rPr lang="en-US" sz="2600" dirty="0">
                              <a:solidFill>
                                <a:srgbClr val="002060"/>
                              </a:solidFill>
                              <a:latin typeface="Cambria Math" panose="02040503050406030204" pitchFamily="18" charset="0"/>
                            </a:rPr>
                            <m:t>𝜋</m:t>
                          </m:r>
                        </m:sup>
                        <m:e>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𝐵</m:t>
                              </m:r>
                            </m:e>
                            <m:sub>
                              <m:r>
                                <a:rPr lang="en-US" sz="2600" dirty="0">
                                  <a:solidFill>
                                    <a:srgbClr val="002060"/>
                                  </a:solidFill>
                                  <a:latin typeface="Cambria Math" panose="02040503050406030204" pitchFamily="18" charset="0"/>
                                </a:rPr>
                                <m:t>𝑟</m:t>
                              </m:r>
                            </m:sub>
                          </m:sSub>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𝐵</m:t>
                              </m:r>
                            </m:e>
                            <m:sub>
                              <m:r>
                                <a:rPr lang="en-US" sz="2600" dirty="0">
                                  <a:solidFill>
                                    <a:srgbClr val="002060"/>
                                  </a:solidFill>
                                  <a:latin typeface="Cambria Math" panose="02040503050406030204" pitchFamily="18" charset="0"/>
                                </a:rPr>
                                <m:t>𝜃</m:t>
                              </m:r>
                            </m:sub>
                          </m:sSub>
                          <m:sSup>
                            <m:sSupPr>
                              <m:ctrlPr>
                                <a:rPr lang="en-US" sz="2600" i="1" dirty="0">
                                  <a:solidFill>
                                    <a:srgbClr val="002060"/>
                                  </a:solidFill>
                                  <a:latin typeface="Cambria Math" panose="02040503050406030204" pitchFamily="18" charset="0"/>
                                </a:rPr>
                              </m:ctrlPr>
                            </m:sSupPr>
                            <m:e>
                              <m:r>
                                <a:rPr lang="en-US" sz="2600" dirty="0">
                                  <a:solidFill>
                                    <a:srgbClr val="002060"/>
                                  </a:solidFill>
                                  <a:latin typeface="Cambria Math" panose="02040503050406030204" pitchFamily="18" charset="0"/>
                                </a:rPr>
                                <m:t>𝑟</m:t>
                              </m:r>
                            </m:e>
                            <m:sup>
                              <m:r>
                                <a:rPr lang="en-US" sz="2600" dirty="0">
                                  <a:solidFill>
                                    <a:srgbClr val="002060"/>
                                  </a:solidFill>
                                  <a:latin typeface="Cambria Math" panose="02040503050406030204" pitchFamily="18" charset="0"/>
                                </a:rPr>
                                <m:t>2</m:t>
                              </m:r>
                            </m:sup>
                          </m:sSup>
                          <m:r>
                            <m:rPr>
                              <m:sty m:val="p"/>
                            </m:rPr>
                            <a:rPr lang="en-US" sz="2600" dirty="0">
                              <a:solidFill>
                                <a:srgbClr val="002060"/>
                              </a:solidFill>
                              <a:latin typeface="Cambria Math" panose="02040503050406030204" pitchFamily="18" charset="0"/>
                            </a:rPr>
                            <m:t>d</m:t>
                          </m:r>
                          <m:r>
                            <a:rPr lang="en-US" sz="2600" dirty="0">
                              <a:solidFill>
                                <a:srgbClr val="002060"/>
                              </a:solidFill>
                              <a:latin typeface="Cambria Math" panose="02040503050406030204" pitchFamily="18" charset="0"/>
                            </a:rPr>
                            <m:t>𝜃</m:t>
                          </m:r>
                        </m:e>
                      </m:nary>
                    </m:oMath>
                  </m:oMathPara>
                </a14:m>
                <a:endParaRPr lang="en-US" sz="2600">
                  <a:solidFill>
                    <a:srgbClr val="002060"/>
                  </a:solidFill>
                </a:endParaRPr>
              </a:p>
            </p:txBody>
          </p:sp>
        </mc:Choice>
        <mc:Fallback xmlns="">
          <p:sp>
            <p:nvSpPr>
              <p:cNvPr id="21" name="TextBox 20">
                <a:extLst>
                  <a:ext uri="{FF2B5EF4-FFF2-40B4-BE49-F238E27FC236}">
                    <a16:creationId xmlns:a16="http://schemas.microsoft.com/office/drawing/2014/main" id="{AD3F17B2-0450-106A-E4D5-9F1A46C4E823}"/>
                  </a:ext>
                </a:extLst>
              </p:cNvPr>
              <p:cNvSpPr txBox="1">
                <a:spLocks noRot="1" noChangeAspect="1" noMove="1" noResize="1" noEditPoints="1" noAdjustHandles="1" noChangeArrowheads="1" noChangeShapeType="1" noTextEdit="1"/>
              </p:cNvSpPr>
              <p:nvPr/>
            </p:nvSpPr>
            <p:spPr>
              <a:xfrm>
                <a:off x="569795" y="1777066"/>
                <a:ext cx="3299942" cy="9920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EF435DC-774D-CAB7-C92A-678DA3BE2E5B}"/>
                  </a:ext>
                </a:extLst>
              </p:cNvPr>
              <p:cNvSpPr txBox="1"/>
              <p:nvPr/>
            </p:nvSpPr>
            <p:spPr>
              <a:xfrm>
                <a:off x="4371149" y="1927316"/>
                <a:ext cx="4768201" cy="892552"/>
              </a:xfrm>
              <a:prstGeom prst="rect">
                <a:avLst/>
              </a:prstGeom>
              <a:noFill/>
            </p:spPr>
            <p:txBody>
              <a:bodyPr wrap="square" rtlCol="0">
                <a:spAutoFit/>
              </a:bodyPr>
              <a:lstStyle/>
              <a:p>
                <a:r>
                  <a:rPr lang="en-US" sz="2600">
                    <a:solidFill>
                      <a:srgbClr val="002060"/>
                    </a:solidFill>
                  </a:rPr>
                  <a:t>With: </a:t>
                </a:r>
                <a14:m>
                  <m:oMath xmlns:m="http://schemas.openxmlformats.org/officeDocument/2006/math">
                    <m:r>
                      <a:rPr lang="en-US" sz="2600">
                        <a:solidFill>
                          <a:srgbClr val="002060"/>
                        </a:solidFill>
                        <a:latin typeface="Cambria Math" panose="02040503050406030204" pitchFamily="18" charset="0"/>
                      </a:rPr>
                      <m:t>𝑙</m:t>
                    </m:r>
                  </m:oMath>
                </a14:m>
                <a:r>
                  <a:rPr lang="en-GB" sz="2600">
                    <a:solidFill>
                      <a:srgbClr val="002060"/>
                    </a:solidFill>
                  </a:rPr>
                  <a:t>- motor length</a:t>
                </a:r>
              </a:p>
              <a:p>
                <a14:m>
                  <m:oMath xmlns:m="http://schemas.openxmlformats.org/officeDocument/2006/math">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𝐵</m:t>
                        </m:r>
                      </m:e>
                      <m:sub>
                        <m:r>
                          <a:rPr lang="en-US" sz="2600">
                            <a:solidFill>
                              <a:srgbClr val="002060"/>
                            </a:solidFill>
                            <a:latin typeface="Cambria Math" panose="02040503050406030204" pitchFamily="18" charset="0"/>
                          </a:rPr>
                          <m:t>𝑟</m:t>
                        </m:r>
                      </m:sub>
                    </m:sSub>
                    <m:r>
                      <a:rPr lang="en-US" sz="2600">
                        <a:solidFill>
                          <a:srgbClr val="002060"/>
                        </a:solidFill>
                        <a:latin typeface="Cambria Math" panose="02040503050406030204" pitchFamily="18" charset="0"/>
                      </a:rPr>
                      <m:t>, </m:t>
                    </m:r>
                    <m:sSub>
                      <m:sSubPr>
                        <m:ctrlPr>
                          <a:rPr lang="en-US" sz="2600" i="1">
                            <a:solidFill>
                              <a:srgbClr val="002060"/>
                            </a:solidFill>
                            <a:latin typeface="Cambria Math" panose="02040503050406030204" pitchFamily="18" charset="0"/>
                          </a:rPr>
                        </m:ctrlPr>
                      </m:sSubPr>
                      <m:e>
                        <m:r>
                          <a:rPr lang="en-US" sz="2600">
                            <a:solidFill>
                              <a:srgbClr val="002060"/>
                            </a:solidFill>
                            <a:latin typeface="Cambria Math" panose="02040503050406030204" pitchFamily="18" charset="0"/>
                          </a:rPr>
                          <m:t>𝐵</m:t>
                        </m:r>
                      </m:e>
                      <m:sub>
                        <m:r>
                          <a:rPr lang="en-US" sz="2600">
                            <a:solidFill>
                              <a:srgbClr val="002060"/>
                            </a:solidFill>
                            <a:latin typeface="Cambria Math" panose="02040503050406030204" pitchFamily="18" charset="0"/>
                          </a:rPr>
                          <m:t>𝜃</m:t>
                        </m:r>
                      </m:sub>
                    </m:sSub>
                  </m:oMath>
                </a14:m>
                <a:r>
                  <a:rPr lang="en-GB" sz="2600">
                    <a:solidFill>
                      <a:srgbClr val="002060"/>
                    </a:solidFill>
                  </a:rPr>
                  <a:t>- radial and tangential field</a:t>
                </a:r>
              </a:p>
            </p:txBody>
          </p:sp>
        </mc:Choice>
        <mc:Fallback xmlns="">
          <p:sp>
            <p:nvSpPr>
              <p:cNvPr id="22" name="TextBox 21">
                <a:extLst>
                  <a:ext uri="{FF2B5EF4-FFF2-40B4-BE49-F238E27FC236}">
                    <a16:creationId xmlns:a16="http://schemas.microsoft.com/office/drawing/2014/main" id="{9EF435DC-774D-CAB7-C92A-678DA3BE2E5B}"/>
                  </a:ext>
                </a:extLst>
              </p:cNvPr>
              <p:cNvSpPr txBox="1">
                <a:spLocks noRot="1" noChangeAspect="1" noMove="1" noResize="1" noEditPoints="1" noAdjustHandles="1" noChangeArrowheads="1" noChangeShapeType="1" noTextEdit="1"/>
              </p:cNvSpPr>
              <p:nvPr/>
            </p:nvSpPr>
            <p:spPr>
              <a:xfrm>
                <a:off x="4371149" y="1927316"/>
                <a:ext cx="4768201" cy="892552"/>
              </a:xfrm>
              <a:prstGeom prst="rect">
                <a:avLst/>
              </a:prstGeom>
              <a:blipFill>
                <a:blip r:embed="rId5"/>
                <a:stretch>
                  <a:fillRect l="-2302" t="-5442" b="-17007"/>
                </a:stretch>
              </a:blipFill>
            </p:spPr>
            <p:txBody>
              <a:bodyPr/>
              <a:lstStyle/>
              <a:p>
                <a:r>
                  <a:rPr lang="en-US">
                    <a:noFill/>
                  </a:rPr>
                  <a:t> </a:t>
                </a:r>
              </a:p>
            </p:txBody>
          </p:sp>
        </mc:Fallback>
      </mc:AlternateContent>
      <p:sp>
        <p:nvSpPr>
          <p:cNvPr id="24" name="Picture Placeholder 3">
            <a:extLst>
              <a:ext uri="{FF2B5EF4-FFF2-40B4-BE49-F238E27FC236}">
                <a16:creationId xmlns:a16="http://schemas.microsoft.com/office/drawing/2014/main" id="{095F345C-DDE3-1C5B-D2D2-5FBA2B0204A3}"/>
              </a:ext>
            </a:extLst>
          </p:cNvPr>
          <p:cNvSpPr txBox="1">
            <a:spLocks/>
          </p:cNvSpPr>
          <p:nvPr/>
        </p:nvSpPr>
        <p:spPr>
          <a:xfrm>
            <a:off x="272761" y="3069538"/>
            <a:ext cx="7056967" cy="476665"/>
          </a:xfrm>
          <a:prstGeom prst="rect">
            <a:avLst/>
          </a:prstGeom>
        </p:spPr>
        <p:txBody>
          <a:bodyPr vert="horz" lIns="0" tIns="0" rIns="0" bIns="0" rtlCol="0">
            <a:noAutofit/>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solidFill>
                  <a:srgbClr val="002060"/>
                </a:solidFill>
              </a:rPr>
              <a:t>Consider infinite lines in the airgap area</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DA0F3E0-8124-381B-4321-2B5D98E451B1}"/>
                  </a:ext>
                </a:extLst>
              </p:cNvPr>
              <p:cNvSpPr txBox="1"/>
              <p:nvPr/>
            </p:nvSpPr>
            <p:spPr>
              <a:xfrm>
                <a:off x="569795" y="3429000"/>
                <a:ext cx="5514843" cy="10509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dirty="0">
                          <a:solidFill>
                            <a:srgbClr val="002060"/>
                          </a:solidFill>
                          <a:latin typeface="Cambria Math" panose="02040503050406030204" pitchFamily="18" charset="0"/>
                        </a:rPr>
                        <m:t>𝑇</m:t>
                      </m:r>
                      <m:r>
                        <a:rPr lang="en-US" sz="2600" dirty="0">
                          <a:solidFill>
                            <a:srgbClr val="002060"/>
                          </a:solidFill>
                          <a:latin typeface="Cambria Math" panose="02040503050406030204" pitchFamily="18" charset="0"/>
                        </a:rPr>
                        <m:t>=</m:t>
                      </m:r>
                      <m:f>
                        <m:fPr>
                          <m:ctrlPr>
                            <a:rPr lang="en-US" sz="2600" i="1" dirty="0">
                              <a:solidFill>
                                <a:srgbClr val="002060"/>
                              </a:solidFill>
                              <a:latin typeface="Cambria Math" panose="02040503050406030204" pitchFamily="18" charset="0"/>
                            </a:rPr>
                          </m:ctrlPr>
                        </m:fPr>
                        <m:num>
                          <m:r>
                            <a:rPr lang="en-US" sz="2600" dirty="0">
                              <a:solidFill>
                                <a:srgbClr val="002060"/>
                              </a:solidFill>
                              <a:latin typeface="Cambria Math" panose="02040503050406030204" pitchFamily="18" charset="0"/>
                            </a:rPr>
                            <m:t>𝑙</m:t>
                          </m:r>
                        </m:num>
                        <m:den>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𝜇</m:t>
                              </m:r>
                            </m:e>
                            <m:sub>
                              <m:r>
                                <a:rPr lang="en-US" sz="2600" dirty="0">
                                  <a:solidFill>
                                    <a:srgbClr val="002060"/>
                                  </a:solidFill>
                                  <a:latin typeface="Cambria Math" panose="02040503050406030204" pitchFamily="18" charset="0"/>
                                </a:rPr>
                                <m:t>0</m:t>
                              </m:r>
                            </m:sub>
                          </m:sSub>
                          <m:r>
                            <a:rPr lang="en-US" sz="2600" dirty="0">
                              <a:solidFill>
                                <a:srgbClr val="002060"/>
                              </a:solidFill>
                              <a:latin typeface="Cambria Math" panose="02040503050406030204" pitchFamily="18" charset="0"/>
                            </a:rPr>
                            <m:t>(</m:t>
                          </m:r>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𝑟</m:t>
                              </m:r>
                            </m:e>
                            <m:sub>
                              <m:r>
                                <m:rPr>
                                  <m:sty m:val="p"/>
                                </m:rPr>
                                <a:rPr lang="en-US" sz="2600" dirty="0">
                                  <a:solidFill>
                                    <a:srgbClr val="002060"/>
                                  </a:solidFill>
                                  <a:latin typeface="Cambria Math" panose="02040503050406030204" pitchFamily="18" charset="0"/>
                                </a:rPr>
                                <m:t>out</m:t>
                              </m:r>
                            </m:sub>
                          </m:sSub>
                          <m:r>
                            <a:rPr lang="en-US" sz="2600" dirty="0">
                              <a:solidFill>
                                <a:srgbClr val="002060"/>
                              </a:solidFill>
                              <a:latin typeface="Cambria Math" panose="02040503050406030204" pitchFamily="18" charset="0"/>
                            </a:rPr>
                            <m:t>−</m:t>
                          </m:r>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𝑟</m:t>
                              </m:r>
                            </m:e>
                            <m:sub>
                              <m:r>
                                <m:rPr>
                                  <m:sty m:val="p"/>
                                </m:rPr>
                                <a:rPr lang="en-US" sz="2600" dirty="0">
                                  <a:solidFill>
                                    <a:srgbClr val="002060"/>
                                  </a:solidFill>
                                  <a:latin typeface="Cambria Math" panose="02040503050406030204" pitchFamily="18" charset="0"/>
                                </a:rPr>
                                <m:t>int</m:t>
                              </m:r>
                            </m:sub>
                          </m:sSub>
                          <m:r>
                            <a:rPr lang="en-US" sz="2600" dirty="0">
                              <a:solidFill>
                                <a:srgbClr val="002060"/>
                              </a:solidFill>
                              <a:latin typeface="Cambria Math" panose="02040503050406030204" pitchFamily="18" charset="0"/>
                            </a:rPr>
                            <m:t>)</m:t>
                          </m:r>
                        </m:den>
                      </m:f>
                      <m:nary>
                        <m:naryPr>
                          <m:ctrlPr>
                            <a:rPr lang="en-US" sz="2600" i="1" dirty="0">
                              <a:solidFill>
                                <a:srgbClr val="002060"/>
                              </a:solidFill>
                              <a:latin typeface="Cambria Math" panose="02040503050406030204" pitchFamily="18" charset="0"/>
                            </a:rPr>
                          </m:ctrlPr>
                        </m:naryPr>
                        <m:sub>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𝑟</m:t>
                              </m:r>
                            </m:e>
                            <m:sub>
                              <m:r>
                                <m:rPr>
                                  <m:sty m:val="p"/>
                                </m:rPr>
                                <a:rPr lang="en-US" sz="2600" dirty="0">
                                  <a:solidFill>
                                    <a:srgbClr val="002060"/>
                                  </a:solidFill>
                                  <a:latin typeface="Cambria Math" panose="02040503050406030204" pitchFamily="18" charset="0"/>
                                </a:rPr>
                                <m:t>int</m:t>
                              </m:r>
                            </m:sub>
                          </m:sSub>
                        </m:sub>
                        <m:sup>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𝑟</m:t>
                              </m:r>
                            </m:e>
                            <m:sub>
                              <m:r>
                                <m:rPr>
                                  <m:sty m:val="p"/>
                                </m:rPr>
                                <a:rPr lang="en-US" sz="2600" dirty="0">
                                  <a:solidFill>
                                    <a:srgbClr val="002060"/>
                                  </a:solidFill>
                                  <a:latin typeface="Cambria Math" panose="02040503050406030204" pitchFamily="18" charset="0"/>
                                </a:rPr>
                                <m:t>out</m:t>
                              </m:r>
                            </m:sub>
                          </m:sSub>
                        </m:sup>
                        <m:e>
                          <m:nary>
                            <m:naryPr>
                              <m:ctrlPr>
                                <a:rPr lang="en-US" sz="2600" i="1" dirty="0">
                                  <a:solidFill>
                                    <a:srgbClr val="002060"/>
                                  </a:solidFill>
                                  <a:latin typeface="Cambria Math" panose="02040503050406030204" pitchFamily="18" charset="0"/>
                                </a:rPr>
                              </m:ctrlPr>
                            </m:naryPr>
                            <m:sub>
                              <m:r>
                                <a:rPr lang="en-US" sz="2600" dirty="0">
                                  <a:solidFill>
                                    <a:srgbClr val="002060"/>
                                  </a:solidFill>
                                  <a:latin typeface="Cambria Math" panose="02040503050406030204" pitchFamily="18" charset="0"/>
                                </a:rPr>
                                <m:t>0</m:t>
                              </m:r>
                            </m:sub>
                            <m:sup>
                              <m:r>
                                <a:rPr lang="en-US" sz="2600" dirty="0">
                                  <a:solidFill>
                                    <a:srgbClr val="002060"/>
                                  </a:solidFill>
                                  <a:latin typeface="Cambria Math" panose="02040503050406030204" pitchFamily="18" charset="0"/>
                                </a:rPr>
                                <m:t>2</m:t>
                              </m:r>
                              <m:r>
                                <a:rPr lang="en-US" sz="2600" dirty="0">
                                  <a:solidFill>
                                    <a:srgbClr val="002060"/>
                                  </a:solidFill>
                                  <a:latin typeface="Cambria Math" panose="02040503050406030204" pitchFamily="18" charset="0"/>
                                </a:rPr>
                                <m:t>𝜋</m:t>
                              </m:r>
                            </m:sup>
                            <m:e>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𝐵</m:t>
                                  </m:r>
                                </m:e>
                                <m:sub>
                                  <m:r>
                                    <a:rPr lang="en-US" sz="2600" dirty="0">
                                      <a:solidFill>
                                        <a:srgbClr val="002060"/>
                                      </a:solidFill>
                                      <a:latin typeface="Cambria Math" panose="02040503050406030204" pitchFamily="18" charset="0"/>
                                    </a:rPr>
                                    <m:t>𝑟</m:t>
                                  </m:r>
                                </m:sub>
                              </m:sSub>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𝐵</m:t>
                                  </m:r>
                                </m:e>
                                <m:sub>
                                  <m:r>
                                    <a:rPr lang="en-US" sz="2600" dirty="0">
                                      <a:solidFill>
                                        <a:srgbClr val="002060"/>
                                      </a:solidFill>
                                      <a:latin typeface="Cambria Math" panose="02040503050406030204" pitchFamily="18" charset="0"/>
                                    </a:rPr>
                                    <m:t>𝜃</m:t>
                                  </m:r>
                                </m:sub>
                              </m:sSub>
                              <m:sSup>
                                <m:sSupPr>
                                  <m:ctrlPr>
                                    <a:rPr lang="en-US" sz="2600" i="1" dirty="0">
                                      <a:solidFill>
                                        <a:srgbClr val="002060"/>
                                      </a:solidFill>
                                      <a:latin typeface="Cambria Math" panose="02040503050406030204" pitchFamily="18" charset="0"/>
                                    </a:rPr>
                                  </m:ctrlPr>
                                </m:sSupPr>
                                <m:e>
                                  <m:r>
                                    <a:rPr lang="en-US" sz="2600" dirty="0">
                                      <a:solidFill>
                                        <a:srgbClr val="002060"/>
                                      </a:solidFill>
                                      <a:latin typeface="Cambria Math" panose="02040503050406030204" pitchFamily="18" charset="0"/>
                                    </a:rPr>
                                    <m:t>𝑟</m:t>
                                  </m:r>
                                </m:e>
                                <m:sup>
                                  <m:r>
                                    <a:rPr lang="en-US" sz="2600" dirty="0">
                                      <a:solidFill>
                                        <a:srgbClr val="002060"/>
                                      </a:solidFill>
                                      <a:latin typeface="Cambria Math" panose="02040503050406030204" pitchFamily="18" charset="0"/>
                                    </a:rPr>
                                    <m:t>2</m:t>
                                  </m:r>
                                </m:sup>
                              </m:sSup>
                              <m:r>
                                <m:rPr>
                                  <m:sty m:val="p"/>
                                </m:rPr>
                                <a:rPr lang="en-US" sz="2600" dirty="0">
                                  <a:solidFill>
                                    <a:srgbClr val="002060"/>
                                  </a:solidFill>
                                  <a:latin typeface="Cambria Math" panose="02040503050406030204" pitchFamily="18" charset="0"/>
                                </a:rPr>
                                <m:t>d</m:t>
                              </m:r>
                              <m:r>
                                <a:rPr lang="en-US" sz="2600" dirty="0">
                                  <a:solidFill>
                                    <a:srgbClr val="002060"/>
                                  </a:solidFill>
                                  <a:latin typeface="Cambria Math" panose="02040503050406030204" pitchFamily="18" charset="0"/>
                                </a:rPr>
                                <m:t>𝜃</m:t>
                              </m:r>
                            </m:e>
                          </m:nary>
                        </m:e>
                      </m:nary>
                    </m:oMath>
                  </m:oMathPara>
                </a14:m>
                <a:endParaRPr lang="en-US" sz="2600">
                  <a:solidFill>
                    <a:srgbClr val="002060"/>
                  </a:solidFill>
                </a:endParaRPr>
              </a:p>
            </p:txBody>
          </p:sp>
        </mc:Choice>
        <mc:Fallback xmlns="">
          <p:sp>
            <p:nvSpPr>
              <p:cNvPr id="25" name="TextBox 24">
                <a:extLst>
                  <a:ext uri="{FF2B5EF4-FFF2-40B4-BE49-F238E27FC236}">
                    <a16:creationId xmlns:a16="http://schemas.microsoft.com/office/drawing/2014/main" id="{5DA0F3E0-8124-381B-4321-2B5D98E451B1}"/>
                  </a:ext>
                </a:extLst>
              </p:cNvPr>
              <p:cNvSpPr txBox="1">
                <a:spLocks noRot="1" noChangeAspect="1" noMove="1" noResize="1" noEditPoints="1" noAdjustHandles="1" noChangeArrowheads="1" noChangeShapeType="1" noTextEdit="1"/>
              </p:cNvSpPr>
              <p:nvPr/>
            </p:nvSpPr>
            <p:spPr>
              <a:xfrm>
                <a:off x="569795" y="3429000"/>
                <a:ext cx="5514843" cy="1050929"/>
              </a:xfrm>
              <a:prstGeom prst="rect">
                <a:avLst/>
              </a:prstGeom>
              <a:blipFill>
                <a:blip r:embed="rId6"/>
                <a:stretch>
                  <a:fillRect/>
                </a:stretch>
              </a:blipFill>
            </p:spPr>
            <p:txBody>
              <a:bodyPr/>
              <a:lstStyle/>
              <a:p>
                <a:r>
                  <a:rPr lang="en-US">
                    <a:noFill/>
                  </a:rPr>
                  <a:t> </a:t>
                </a:r>
              </a:p>
            </p:txBody>
          </p:sp>
        </mc:Fallback>
      </mc:AlternateContent>
      <p:sp>
        <p:nvSpPr>
          <p:cNvPr id="26" name="Picture Placeholder 3">
            <a:extLst>
              <a:ext uri="{FF2B5EF4-FFF2-40B4-BE49-F238E27FC236}">
                <a16:creationId xmlns:a16="http://schemas.microsoft.com/office/drawing/2014/main" id="{A0B13B05-4DF3-E8F3-8797-0E25DCF47674}"/>
              </a:ext>
            </a:extLst>
          </p:cNvPr>
          <p:cNvSpPr txBox="1">
            <a:spLocks/>
          </p:cNvSpPr>
          <p:nvPr/>
        </p:nvSpPr>
        <p:spPr>
          <a:xfrm>
            <a:off x="237713" y="4668704"/>
            <a:ext cx="7056967" cy="476665"/>
          </a:xfrm>
          <a:prstGeom prst="rect">
            <a:avLst/>
          </a:prstGeom>
        </p:spPr>
        <p:txBody>
          <a:bodyPr vert="horz" lIns="0" tIns="0" rIns="0" bIns="0" rtlCol="0">
            <a:noAutofit/>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solidFill>
                  <a:srgbClr val="002060"/>
                </a:solidFill>
              </a:rPr>
              <a:t>Finally, consider the integral in the airgap</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5D63F80-6206-58C3-88BC-460A6E6B6639}"/>
                  </a:ext>
                </a:extLst>
              </p:cNvPr>
              <p:cNvSpPr txBox="1"/>
              <p:nvPr/>
            </p:nvSpPr>
            <p:spPr>
              <a:xfrm>
                <a:off x="534747" y="5028166"/>
                <a:ext cx="4636013" cy="1035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dirty="0">
                          <a:solidFill>
                            <a:srgbClr val="002060"/>
                          </a:solidFill>
                          <a:latin typeface="Cambria Math" panose="02040503050406030204" pitchFamily="18" charset="0"/>
                        </a:rPr>
                        <m:t>𝑇</m:t>
                      </m:r>
                      <m:r>
                        <a:rPr lang="en-US" sz="2600" dirty="0">
                          <a:solidFill>
                            <a:srgbClr val="002060"/>
                          </a:solidFill>
                          <a:latin typeface="Cambria Math" panose="02040503050406030204" pitchFamily="18" charset="0"/>
                        </a:rPr>
                        <m:t>=</m:t>
                      </m:r>
                      <m:f>
                        <m:fPr>
                          <m:ctrlPr>
                            <a:rPr lang="en-US" sz="2600" i="1" dirty="0">
                              <a:solidFill>
                                <a:srgbClr val="002060"/>
                              </a:solidFill>
                              <a:latin typeface="Cambria Math" panose="02040503050406030204" pitchFamily="18" charset="0"/>
                            </a:rPr>
                          </m:ctrlPr>
                        </m:fPr>
                        <m:num>
                          <m:r>
                            <a:rPr lang="en-US" sz="2600" dirty="0">
                              <a:solidFill>
                                <a:srgbClr val="002060"/>
                              </a:solidFill>
                              <a:latin typeface="Cambria Math" panose="02040503050406030204" pitchFamily="18" charset="0"/>
                            </a:rPr>
                            <m:t>𝑙</m:t>
                          </m:r>
                        </m:num>
                        <m:den>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𝜇</m:t>
                              </m:r>
                            </m:e>
                            <m:sub>
                              <m:r>
                                <a:rPr lang="en-US" sz="2600" dirty="0">
                                  <a:solidFill>
                                    <a:srgbClr val="002060"/>
                                  </a:solidFill>
                                  <a:latin typeface="Cambria Math" panose="02040503050406030204" pitchFamily="18" charset="0"/>
                                </a:rPr>
                                <m:t>0</m:t>
                              </m:r>
                            </m:sub>
                          </m:sSub>
                          <m:r>
                            <a:rPr lang="en-US" sz="2600" dirty="0">
                              <a:solidFill>
                                <a:srgbClr val="002060"/>
                              </a:solidFill>
                              <a:latin typeface="Cambria Math" panose="02040503050406030204" pitchFamily="18" charset="0"/>
                            </a:rPr>
                            <m:t>(</m:t>
                          </m:r>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𝑟</m:t>
                              </m:r>
                            </m:e>
                            <m:sub>
                              <m:r>
                                <m:rPr>
                                  <m:sty m:val="p"/>
                                </m:rPr>
                                <a:rPr lang="en-US" sz="2600" dirty="0">
                                  <a:solidFill>
                                    <a:srgbClr val="002060"/>
                                  </a:solidFill>
                                  <a:latin typeface="Cambria Math" panose="02040503050406030204" pitchFamily="18" charset="0"/>
                                </a:rPr>
                                <m:t>out</m:t>
                              </m:r>
                            </m:sub>
                          </m:sSub>
                          <m:r>
                            <a:rPr lang="en-US" sz="2600" dirty="0">
                              <a:solidFill>
                                <a:srgbClr val="002060"/>
                              </a:solidFill>
                              <a:latin typeface="Cambria Math" panose="02040503050406030204" pitchFamily="18" charset="0"/>
                            </a:rPr>
                            <m:t>−</m:t>
                          </m:r>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𝑟</m:t>
                              </m:r>
                            </m:e>
                            <m:sub>
                              <m:r>
                                <m:rPr>
                                  <m:sty m:val="p"/>
                                </m:rPr>
                                <a:rPr lang="en-US" sz="2600" dirty="0">
                                  <a:solidFill>
                                    <a:srgbClr val="002060"/>
                                  </a:solidFill>
                                  <a:latin typeface="Cambria Math" panose="02040503050406030204" pitchFamily="18" charset="0"/>
                                </a:rPr>
                                <m:t>int</m:t>
                              </m:r>
                            </m:sub>
                          </m:sSub>
                          <m:r>
                            <a:rPr lang="en-US" sz="2600" dirty="0">
                              <a:solidFill>
                                <a:srgbClr val="002060"/>
                              </a:solidFill>
                              <a:latin typeface="Cambria Math" panose="02040503050406030204" pitchFamily="18" charset="0"/>
                            </a:rPr>
                            <m:t>)</m:t>
                          </m:r>
                        </m:den>
                      </m:f>
                      <m:nary>
                        <m:naryPr>
                          <m:supHide m:val="on"/>
                          <m:ctrlPr>
                            <a:rPr lang="en-US" sz="2600" i="1" dirty="0">
                              <a:solidFill>
                                <a:srgbClr val="002060"/>
                              </a:solidFill>
                              <a:latin typeface="Cambria Math" panose="02040503050406030204" pitchFamily="18" charset="0"/>
                            </a:rPr>
                          </m:ctrlPr>
                        </m:naryPr>
                        <m:sub>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𝑆</m:t>
                              </m:r>
                            </m:e>
                            <m:sub>
                              <m:r>
                                <m:rPr>
                                  <m:sty m:val="p"/>
                                </m:rPr>
                                <a:rPr lang="en-US" sz="2600" dirty="0">
                                  <a:solidFill>
                                    <a:srgbClr val="002060"/>
                                  </a:solidFill>
                                  <a:latin typeface="Cambria Math" panose="02040503050406030204" pitchFamily="18" charset="0"/>
                                </a:rPr>
                                <m:t>gap</m:t>
                              </m:r>
                            </m:sub>
                          </m:sSub>
                        </m:sub>
                        <m:sup/>
                        <m:e>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𝐵</m:t>
                              </m:r>
                            </m:e>
                            <m:sub>
                              <m:r>
                                <a:rPr lang="en-US" sz="2600" dirty="0">
                                  <a:solidFill>
                                    <a:srgbClr val="002060"/>
                                  </a:solidFill>
                                  <a:latin typeface="Cambria Math" panose="02040503050406030204" pitchFamily="18" charset="0"/>
                                </a:rPr>
                                <m:t>𝑟</m:t>
                              </m:r>
                            </m:sub>
                          </m:sSub>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𝐵</m:t>
                              </m:r>
                            </m:e>
                            <m:sub>
                              <m:r>
                                <a:rPr lang="en-US" sz="2600" dirty="0">
                                  <a:solidFill>
                                    <a:srgbClr val="002060"/>
                                  </a:solidFill>
                                  <a:latin typeface="Cambria Math" panose="02040503050406030204" pitchFamily="18" charset="0"/>
                                </a:rPr>
                                <m:t>𝜃</m:t>
                              </m:r>
                            </m:sub>
                          </m:sSub>
                          <m:r>
                            <m:rPr>
                              <m:sty m:val="p"/>
                            </m:rPr>
                            <a:rPr lang="en-US" sz="2600" dirty="0">
                              <a:solidFill>
                                <a:srgbClr val="002060"/>
                              </a:solidFill>
                              <a:latin typeface="Cambria Math" panose="02040503050406030204" pitchFamily="18" charset="0"/>
                            </a:rPr>
                            <m:t>rd</m:t>
                          </m:r>
                          <m:r>
                            <a:rPr lang="en-US" sz="2600" dirty="0">
                              <a:solidFill>
                                <a:srgbClr val="002060"/>
                              </a:solidFill>
                              <a:latin typeface="Cambria Math" panose="02040503050406030204" pitchFamily="18" charset="0"/>
                            </a:rPr>
                            <m:t>𝑆</m:t>
                          </m:r>
                        </m:e>
                      </m:nary>
                    </m:oMath>
                  </m:oMathPara>
                </a14:m>
                <a:endParaRPr lang="en-US" sz="2600">
                  <a:solidFill>
                    <a:srgbClr val="002060"/>
                  </a:solidFill>
                </a:endParaRPr>
              </a:p>
            </p:txBody>
          </p:sp>
        </mc:Choice>
        <mc:Fallback xmlns="">
          <p:sp>
            <p:nvSpPr>
              <p:cNvPr id="27" name="TextBox 26">
                <a:extLst>
                  <a:ext uri="{FF2B5EF4-FFF2-40B4-BE49-F238E27FC236}">
                    <a16:creationId xmlns:a16="http://schemas.microsoft.com/office/drawing/2014/main" id="{E5D63F80-6206-58C3-88BC-460A6E6B6639}"/>
                  </a:ext>
                </a:extLst>
              </p:cNvPr>
              <p:cNvSpPr txBox="1">
                <a:spLocks noRot="1" noChangeAspect="1" noMove="1" noResize="1" noEditPoints="1" noAdjustHandles="1" noChangeArrowheads="1" noChangeShapeType="1" noTextEdit="1"/>
              </p:cNvSpPr>
              <p:nvPr/>
            </p:nvSpPr>
            <p:spPr>
              <a:xfrm>
                <a:off x="534747" y="5028166"/>
                <a:ext cx="4636013" cy="1035220"/>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BBA0160-4A58-ECD1-1A86-BF47622B8557}"/>
              </a:ext>
            </a:extLst>
          </p:cNvPr>
          <p:cNvSpPr txBox="1"/>
          <p:nvPr/>
        </p:nvSpPr>
        <p:spPr>
          <a:xfrm>
            <a:off x="4989878" y="6194286"/>
            <a:ext cx="5767669" cy="400110"/>
          </a:xfrm>
          <a:prstGeom prst="rect">
            <a:avLst/>
          </a:prstGeom>
          <a:noFill/>
        </p:spPr>
        <p:txBody>
          <a:bodyPr wrap="square" rtlCol="0">
            <a:spAutoFit/>
          </a:bodyPr>
          <a:lstStyle/>
          <a:p>
            <a:pPr marL="171450" indent="-171450">
              <a:buFont typeface="Arial" panose="020B0604020202020204" pitchFamily="34" charset="0"/>
              <a:buChar char="•"/>
            </a:pPr>
            <a:r>
              <a:rPr lang="en-US" sz="1000"/>
              <a:t>A. </a:t>
            </a:r>
            <a:r>
              <a:rPr lang="en-US" sz="1000" err="1"/>
              <a:t>Arkkio</a:t>
            </a:r>
            <a:r>
              <a:rPr lang="en-US" sz="1000"/>
              <a:t>, “Analysis of induction motors based on the numerical solution of the magnetic field and circuit equations,” Ph.D. dissertation, Lab. </a:t>
            </a:r>
            <a:r>
              <a:rPr lang="en-US" sz="1000" err="1"/>
              <a:t>Electromech</a:t>
            </a:r>
            <a:r>
              <a:rPr lang="en-US" sz="1000"/>
              <a:t>., Helsinki Univ. Technol., Espoo, Finland, 1987.</a:t>
            </a:r>
            <a:endParaRPr lang="en-US" sz="1000">
              <a:effectLst/>
            </a:endParaRPr>
          </a:p>
        </p:txBody>
      </p:sp>
      <p:sp>
        <p:nvSpPr>
          <p:cNvPr id="28" name="Text Placeholder 4">
            <a:extLst>
              <a:ext uri="{FF2B5EF4-FFF2-40B4-BE49-F238E27FC236}">
                <a16:creationId xmlns:a16="http://schemas.microsoft.com/office/drawing/2014/main" id="{518A6A68-4DCA-302E-7A36-0EDB363B0B84}"/>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cxnSp>
        <p:nvCxnSpPr>
          <p:cNvPr id="30" name="Straight Arrow Connector 29">
            <a:extLst>
              <a:ext uri="{FF2B5EF4-FFF2-40B4-BE49-F238E27FC236}">
                <a16:creationId xmlns:a16="http://schemas.microsoft.com/office/drawing/2014/main" id="{DFB36456-D30A-ED4B-E100-DB04D58C0788}"/>
              </a:ext>
            </a:extLst>
          </p:cNvPr>
          <p:cNvCxnSpPr/>
          <p:nvPr/>
        </p:nvCxnSpPr>
        <p:spPr>
          <a:xfrm>
            <a:off x="9264610" y="3823306"/>
            <a:ext cx="461962" cy="0"/>
          </a:xfrm>
          <a:prstGeom prst="straightConnector1">
            <a:avLst/>
          </a:prstGeom>
          <a:ln w="127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536E88-E8C0-E1E3-89B0-A6E4EA3F6550}"/>
              </a:ext>
            </a:extLst>
          </p:cNvPr>
          <p:cNvCxnSpPr>
            <a:cxnSpLocks/>
          </p:cNvCxnSpPr>
          <p:nvPr/>
        </p:nvCxnSpPr>
        <p:spPr>
          <a:xfrm rot="16200000">
            <a:off x="9033629" y="3592325"/>
            <a:ext cx="461962" cy="0"/>
          </a:xfrm>
          <a:prstGeom prst="straightConnector1">
            <a:avLst/>
          </a:prstGeom>
          <a:ln w="127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60B42EF-4C2A-E391-8988-548338DE78E4}"/>
                  </a:ext>
                </a:extLst>
              </p:cNvPr>
              <p:cNvSpPr txBox="1"/>
              <p:nvPr/>
            </p:nvSpPr>
            <p:spPr>
              <a:xfrm>
                <a:off x="9666955" y="377246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m:oMathPara>
                </a14:m>
                <a:endParaRPr lang="en-US"/>
              </a:p>
            </p:txBody>
          </p:sp>
        </mc:Choice>
        <mc:Fallback xmlns="">
          <p:sp>
            <p:nvSpPr>
              <p:cNvPr id="32" name="TextBox 31">
                <a:extLst>
                  <a:ext uri="{FF2B5EF4-FFF2-40B4-BE49-F238E27FC236}">
                    <a16:creationId xmlns:a16="http://schemas.microsoft.com/office/drawing/2014/main" id="{B60B42EF-4C2A-E391-8988-548338DE78E4}"/>
                  </a:ext>
                </a:extLst>
              </p:cNvPr>
              <p:cNvSpPr txBox="1">
                <a:spLocks noRot="1" noChangeAspect="1" noMove="1" noResize="1" noEditPoints="1" noAdjustHandles="1" noChangeArrowheads="1" noChangeShapeType="1" noTextEdit="1"/>
              </p:cNvSpPr>
              <p:nvPr/>
            </p:nvSpPr>
            <p:spPr>
              <a:xfrm>
                <a:off x="9666955" y="3772460"/>
                <a:ext cx="281424" cy="276999"/>
              </a:xfrm>
              <a:prstGeom prst="rect">
                <a:avLst/>
              </a:prstGeom>
              <a:blipFill>
                <a:blip r:embed="rId8"/>
                <a:stretch>
                  <a:fillRect l="-13043"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EA26DB4-F723-B588-7164-96BBC917D607}"/>
                  </a:ext>
                </a:extLst>
              </p:cNvPr>
              <p:cNvSpPr txBox="1"/>
              <p:nvPr/>
            </p:nvSpPr>
            <p:spPr>
              <a:xfrm>
                <a:off x="8943433" y="3278810"/>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a:p>
            </p:txBody>
          </p:sp>
        </mc:Choice>
        <mc:Fallback xmlns="">
          <p:sp>
            <p:nvSpPr>
              <p:cNvPr id="33" name="TextBox 32">
                <a:extLst>
                  <a:ext uri="{FF2B5EF4-FFF2-40B4-BE49-F238E27FC236}">
                    <a16:creationId xmlns:a16="http://schemas.microsoft.com/office/drawing/2014/main" id="{9EA26DB4-F723-B588-7164-96BBC917D607}"/>
                  </a:ext>
                </a:extLst>
              </p:cNvPr>
              <p:cNvSpPr txBox="1">
                <a:spLocks noRot="1" noChangeAspect="1" noMove="1" noResize="1" noEditPoints="1" noAdjustHandles="1" noChangeArrowheads="1" noChangeShapeType="1" noTextEdit="1"/>
              </p:cNvSpPr>
              <p:nvPr/>
            </p:nvSpPr>
            <p:spPr>
              <a:xfrm>
                <a:off x="8943433" y="3278810"/>
                <a:ext cx="276101" cy="276999"/>
              </a:xfrm>
              <a:prstGeom prst="rect">
                <a:avLst/>
              </a:prstGeom>
              <a:blipFill>
                <a:blip r:embed="rId9"/>
                <a:stretch>
                  <a:fillRect l="-13333" r="-6667" b="-15556"/>
                </a:stretch>
              </a:blipFill>
            </p:spPr>
            <p:txBody>
              <a:bodyPr/>
              <a:lstStyle/>
              <a:p>
                <a:r>
                  <a:rPr lang="en-US">
                    <a:noFill/>
                  </a:rPr>
                  <a:t> </a:t>
                </a:r>
              </a:p>
            </p:txBody>
          </p:sp>
        </mc:Fallback>
      </mc:AlternateContent>
    </p:spTree>
    <p:extLst>
      <p:ext uri="{BB962C8B-B14F-4D97-AF65-F5344CB8AC3E}">
        <p14:creationId xmlns:p14="http://schemas.microsoft.com/office/powerpoint/2010/main" val="109943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P spid="24" grpId="0"/>
      <p:bldP spid="25" grpId="0"/>
      <p:bldP spid="26"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A2743-C6C6-43A9-7408-11E2DB29EA57}"/>
              </a:ext>
            </a:extLst>
          </p:cNvPr>
          <p:cNvSpPr>
            <a:spLocks noGrp="1"/>
          </p:cNvSpPr>
          <p:nvPr>
            <p:ph type="title"/>
          </p:nvPr>
        </p:nvSpPr>
        <p:spPr/>
        <p:txBody>
          <a:bodyPr/>
          <a:lstStyle/>
          <a:p>
            <a:r>
              <a:rPr lang="en-US">
                <a:solidFill>
                  <a:srgbClr val="002060"/>
                </a:solidFill>
              </a:rPr>
              <a:t>Computation of flux</a:t>
            </a:r>
          </a:p>
        </p:txBody>
      </p:sp>
      <p:sp>
        <p:nvSpPr>
          <p:cNvPr id="3" name="Slide Number Placeholder 2">
            <a:extLst>
              <a:ext uri="{FF2B5EF4-FFF2-40B4-BE49-F238E27FC236}">
                <a16:creationId xmlns:a16="http://schemas.microsoft.com/office/drawing/2014/main" id="{6C9C98EF-F34E-5965-968F-36949176AFC9}"/>
              </a:ext>
            </a:extLst>
          </p:cNvPr>
          <p:cNvSpPr>
            <a:spLocks noGrp="1"/>
          </p:cNvSpPr>
          <p:nvPr>
            <p:ph type="sldNum" sz="quarter" idx="12"/>
          </p:nvPr>
        </p:nvSpPr>
        <p:spPr/>
        <p:txBody>
          <a:bodyPr/>
          <a:lstStyle/>
          <a:p>
            <a:fld id="{843A212D-E924-49B1-971D-ACEAEB6C7478}" type="slidenum">
              <a:rPr lang="en-US" smtClean="0"/>
              <a:t>26</a:t>
            </a:fld>
            <a:endParaRPr lang="en-US"/>
          </a:p>
        </p:txBody>
      </p:sp>
      <p:sp>
        <p:nvSpPr>
          <p:cNvPr id="5" name="Picture Placeholder 3">
            <a:extLst>
              <a:ext uri="{FF2B5EF4-FFF2-40B4-BE49-F238E27FC236}">
                <a16:creationId xmlns:a16="http://schemas.microsoft.com/office/drawing/2014/main" id="{1DCD1842-A9E7-2923-A3EC-4C3BD6751B61}"/>
              </a:ext>
            </a:extLst>
          </p:cNvPr>
          <p:cNvSpPr>
            <a:spLocks noGrp="1"/>
          </p:cNvSpPr>
          <p:nvPr>
            <p:ph type="pic" sz="quarter" idx="13"/>
          </p:nvPr>
        </p:nvSpPr>
        <p:spPr>
          <a:xfrm>
            <a:off x="234001" y="1351100"/>
            <a:ext cx="7320685" cy="476665"/>
          </a:xfrm>
        </p:spPr>
        <p:txBody>
          <a:bodyPr/>
          <a:lstStyle/>
          <a:p>
            <a:pPr marL="457200" indent="-457200">
              <a:buFont typeface="Arial" panose="020B0604020202020204" pitchFamily="34" charset="0"/>
              <a:buChar char="•"/>
            </a:pPr>
            <a:r>
              <a:rPr lang="en-US">
                <a:solidFill>
                  <a:srgbClr val="002060"/>
                </a:solidFill>
              </a:rPr>
              <a:t>Flux is defined from total field crossing a given area</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CB9E24-633B-7D51-80B0-BE243B2F59AE}"/>
                  </a:ext>
                </a:extLst>
              </p:cNvPr>
              <p:cNvSpPr txBox="1"/>
              <p:nvPr/>
            </p:nvSpPr>
            <p:spPr>
              <a:xfrm>
                <a:off x="569795" y="1777066"/>
                <a:ext cx="2363596" cy="9621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dirty="0">
                          <a:solidFill>
                            <a:srgbClr val="002060"/>
                          </a:solidFill>
                          <a:latin typeface="Cambria Math" panose="02040503050406030204" pitchFamily="18" charset="0"/>
                        </a:rPr>
                        <m:t>𝜓</m:t>
                      </m:r>
                      <m:r>
                        <a:rPr lang="en-US" sz="2600" dirty="0">
                          <a:solidFill>
                            <a:srgbClr val="002060"/>
                          </a:solidFill>
                          <a:latin typeface="Cambria Math" panose="02040503050406030204" pitchFamily="18" charset="0"/>
                        </a:rPr>
                        <m:t>=</m:t>
                      </m:r>
                      <m:nary>
                        <m:naryPr>
                          <m:supHide m:val="on"/>
                          <m:ctrlPr>
                            <a:rPr lang="en-US" sz="2600" i="1" dirty="0">
                              <a:solidFill>
                                <a:srgbClr val="002060"/>
                              </a:solidFill>
                              <a:latin typeface="Cambria Math" panose="02040503050406030204" pitchFamily="18" charset="0"/>
                            </a:rPr>
                          </m:ctrlPr>
                        </m:naryPr>
                        <m:sub>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𝑆</m:t>
                              </m:r>
                            </m:e>
                            <m:sub>
                              <m:r>
                                <m:rPr>
                                  <m:sty m:val="p"/>
                                </m:rPr>
                                <a:rPr lang="en-US" sz="2600" dirty="0">
                                  <a:solidFill>
                                    <a:srgbClr val="002060"/>
                                  </a:solidFill>
                                  <a:latin typeface="Cambria Math" panose="02040503050406030204" pitchFamily="18" charset="0"/>
                                </a:rPr>
                                <m:t>t</m:t>
                              </m:r>
                            </m:sub>
                          </m:sSub>
                        </m:sub>
                        <m:sup/>
                        <m:e>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𝐵</m:t>
                              </m:r>
                            </m:e>
                            <m:sub>
                              <m:r>
                                <a:rPr lang="en-US" sz="2600" dirty="0">
                                  <a:solidFill>
                                    <a:srgbClr val="002060"/>
                                  </a:solidFill>
                                  <a:latin typeface="Cambria Math" panose="02040503050406030204" pitchFamily="18" charset="0"/>
                                </a:rPr>
                                <m:t>𝑖</m:t>
                              </m:r>
                            </m:sub>
                          </m:sSub>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𝑛</m:t>
                              </m:r>
                            </m:e>
                            <m:sub>
                              <m:r>
                                <a:rPr lang="en-US" sz="2600" dirty="0">
                                  <a:solidFill>
                                    <a:srgbClr val="002060"/>
                                  </a:solidFill>
                                  <a:latin typeface="Cambria Math" panose="02040503050406030204" pitchFamily="18" charset="0"/>
                                </a:rPr>
                                <m:t>𝑖</m:t>
                              </m:r>
                            </m:sub>
                          </m:sSub>
                          <m:r>
                            <m:rPr>
                              <m:sty m:val="p"/>
                            </m:rPr>
                            <a:rPr lang="en-US" sz="2600" dirty="0">
                              <a:solidFill>
                                <a:srgbClr val="002060"/>
                              </a:solidFill>
                              <a:latin typeface="Cambria Math" panose="02040503050406030204" pitchFamily="18" charset="0"/>
                            </a:rPr>
                            <m:t>d</m:t>
                          </m:r>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𝑆</m:t>
                              </m:r>
                            </m:e>
                            <m:sub>
                              <m:r>
                                <m:rPr>
                                  <m:sty m:val="p"/>
                                </m:rPr>
                                <a:rPr lang="en-US" sz="2600" dirty="0">
                                  <a:solidFill>
                                    <a:srgbClr val="002060"/>
                                  </a:solidFill>
                                  <a:latin typeface="Cambria Math" panose="02040503050406030204" pitchFamily="18" charset="0"/>
                                </a:rPr>
                                <m:t>t</m:t>
                              </m:r>
                            </m:sub>
                          </m:sSub>
                        </m:e>
                      </m:nary>
                    </m:oMath>
                  </m:oMathPara>
                </a14:m>
                <a:endParaRPr lang="en-US" sz="2600">
                  <a:solidFill>
                    <a:srgbClr val="002060"/>
                  </a:solidFill>
                </a:endParaRPr>
              </a:p>
            </p:txBody>
          </p:sp>
        </mc:Choice>
        <mc:Fallback xmlns="">
          <p:sp>
            <p:nvSpPr>
              <p:cNvPr id="6" name="TextBox 5">
                <a:extLst>
                  <a:ext uri="{FF2B5EF4-FFF2-40B4-BE49-F238E27FC236}">
                    <a16:creationId xmlns:a16="http://schemas.microsoft.com/office/drawing/2014/main" id="{FACB9E24-633B-7D51-80B0-BE243B2F59AE}"/>
                  </a:ext>
                </a:extLst>
              </p:cNvPr>
              <p:cNvSpPr txBox="1">
                <a:spLocks noRot="1" noChangeAspect="1" noMove="1" noResize="1" noEditPoints="1" noAdjustHandles="1" noChangeArrowheads="1" noChangeShapeType="1" noTextEdit="1"/>
              </p:cNvSpPr>
              <p:nvPr/>
            </p:nvSpPr>
            <p:spPr>
              <a:xfrm>
                <a:off x="569795" y="1777066"/>
                <a:ext cx="2363596" cy="9621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A5D7671-4E80-6281-E437-008114DCF737}"/>
                  </a:ext>
                </a:extLst>
              </p:cNvPr>
              <p:cNvSpPr txBox="1"/>
              <p:nvPr/>
            </p:nvSpPr>
            <p:spPr>
              <a:xfrm>
                <a:off x="3874799" y="1767569"/>
                <a:ext cx="3264740" cy="9621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dirty="0">
                          <a:solidFill>
                            <a:srgbClr val="002060"/>
                          </a:solidFill>
                          <a:latin typeface="Cambria Math" panose="02040503050406030204" pitchFamily="18" charset="0"/>
                        </a:rPr>
                        <m:t>𝜓</m:t>
                      </m:r>
                      <m:r>
                        <a:rPr lang="en-US" sz="2600" dirty="0">
                          <a:solidFill>
                            <a:srgbClr val="002060"/>
                          </a:solidFill>
                          <a:latin typeface="Cambria Math" panose="02040503050406030204" pitchFamily="18" charset="0"/>
                        </a:rPr>
                        <m:t>=</m:t>
                      </m:r>
                      <m:nary>
                        <m:naryPr>
                          <m:supHide m:val="on"/>
                          <m:ctrlPr>
                            <a:rPr lang="en-US" sz="2600" i="1" dirty="0">
                              <a:solidFill>
                                <a:srgbClr val="002060"/>
                              </a:solidFill>
                              <a:latin typeface="Cambria Math" panose="02040503050406030204" pitchFamily="18" charset="0"/>
                            </a:rPr>
                          </m:ctrlPr>
                        </m:naryPr>
                        <m:sub>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𝑆</m:t>
                              </m:r>
                            </m:e>
                            <m:sub>
                              <m:r>
                                <m:rPr>
                                  <m:sty m:val="p"/>
                                </m:rPr>
                                <a:rPr lang="en-US" sz="2600" dirty="0">
                                  <a:solidFill>
                                    <a:srgbClr val="002060"/>
                                  </a:solidFill>
                                  <a:latin typeface="Cambria Math" panose="02040503050406030204" pitchFamily="18" charset="0"/>
                                </a:rPr>
                                <m:t>t</m:t>
                              </m:r>
                            </m:sub>
                          </m:sSub>
                        </m:sub>
                        <m:sup/>
                        <m:e>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𝜀</m:t>
                              </m:r>
                            </m:e>
                            <m:sub>
                              <m:r>
                                <a:rPr lang="en-US" sz="2600" dirty="0">
                                  <a:solidFill>
                                    <a:srgbClr val="002060"/>
                                  </a:solidFill>
                                  <a:latin typeface="Cambria Math" panose="02040503050406030204" pitchFamily="18" charset="0"/>
                                </a:rPr>
                                <m:t>𝑖𝑗𝑘</m:t>
                              </m:r>
                            </m:sub>
                          </m:sSub>
                          <m:sSub>
                            <m:sSubPr>
                              <m:ctrlPr>
                                <a:rPr lang="en-US" sz="2600" i="1" dirty="0">
                                  <a:solidFill>
                                    <a:srgbClr val="002060"/>
                                  </a:solidFill>
                                  <a:latin typeface="Cambria Math" panose="02040503050406030204" pitchFamily="18" charset="0"/>
                                </a:rPr>
                              </m:ctrlPr>
                            </m:sSubPr>
                            <m:e>
                              <m:r>
                                <m:rPr>
                                  <m:sty m:val="p"/>
                                </m:rPr>
                                <a:rPr lang="en-US" sz="2600">
                                  <a:solidFill>
                                    <a:srgbClr val="002060"/>
                                  </a:solidFill>
                                  <a:latin typeface="Cambria Math" panose="02040503050406030204" pitchFamily="18" charset="0"/>
                                </a:rPr>
                                <m:t>∇</m:t>
                              </m:r>
                            </m:e>
                            <m:sub>
                              <m:r>
                                <a:rPr lang="en-US" sz="2600" dirty="0">
                                  <a:solidFill>
                                    <a:srgbClr val="002060"/>
                                  </a:solidFill>
                                  <a:latin typeface="Cambria Math" panose="02040503050406030204" pitchFamily="18" charset="0"/>
                                </a:rPr>
                                <m:t>𝑗</m:t>
                              </m:r>
                            </m:sub>
                          </m:sSub>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𝐴</m:t>
                              </m:r>
                            </m:e>
                            <m:sub>
                              <m:r>
                                <a:rPr lang="en-US" sz="2600" dirty="0">
                                  <a:solidFill>
                                    <a:srgbClr val="002060"/>
                                  </a:solidFill>
                                  <a:latin typeface="Cambria Math" panose="02040503050406030204" pitchFamily="18" charset="0"/>
                                </a:rPr>
                                <m:t>𝑘</m:t>
                              </m:r>
                            </m:sub>
                          </m:sSub>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𝑛</m:t>
                              </m:r>
                            </m:e>
                            <m:sub>
                              <m:r>
                                <a:rPr lang="en-US" sz="2600" dirty="0">
                                  <a:solidFill>
                                    <a:srgbClr val="002060"/>
                                  </a:solidFill>
                                  <a:latin typeface="Cambria Math" panose="02040503050406030204" pitchFamily="18" charset="0"/>
                                </a:rPr>
                                <m:t>𝑖</m:t>
                              </m:r>
                            </m:sub>
                          </m:sSub>
                          <m:r>
                            <m:rPr>
                              <m:sty m:val="p"/>
                            </m:rPr>
                            <a:rPr lang="en-US" sz="2600" dirty="0">
                              <a:solidFill>
                                <a:srgbClr val="002060"/>
                              </a:solidFill>
                              <a:latin typeface="Cambria Math" panose="02040503050406030204" pitchFamily="18" charset="0"/>
                            </a:rPr>
                            <m:t>d</m:t>
                          </m:r>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𝑆</m:t>
                              </m:r>
                            </m:e>
                            <m:sub>
                              <m:r>
                                <m:rPr>
                                  <m:sty m:val="p"/>
                                </m:rPr>
                                <a:rPr lang="en-US" sz="2600" dirty="0">
                                  <a:solidFill>
                                    <a:srgbClr val="002060"/>
                                  </a:solidFill>
                                  <a:latin typeface="Cambria Math" panose="02040503050406030204" pitchFamily="18" charset="0"/>
                                </a:rPr>
                                <m:t>t</m:t>
                              </m:r>
                            </m:sub>
                          </m:sSub>
                        </m:e>
                      </m:nary>
                    </m:oMath>
                  </m:oMathPara>
                </a14:m>
                <a:endParaRPr lang="en-US" sz="2600">
                  <a:solidFill>
                    <a:srgbClr val="002060"/>
                  </a:solidFill>
                </a:endParaRPr>
              </a:p>
            </p:txBody>
          </p:sp>
        </mc:Choice>
        <mc:Fallback xmlns="">
          <p:sp>
            <p:nvSpPr>
              <p:cNvPr id="9" name="TextBox 8">
                <a:extLst>
                  <a:ext uri="{FF2B5EF4-FFF2-40B4-BE49-F238E27FC236}">
                    <a16:creationId xmlns:a16="http://schemas.microsoft.com/office/drawing/2014/main" id="{5A5D7671-4E80-6281-E437-008114DCF737}"/>
                  </a:ext>
                </a:extLst>
              </p:cNvPr>
              <p:cNvSpPr txBox="1">
                <a:spLocks noRot="1" noChangeAspect="1" noMove="1" noResize="1" noEditPoints="1" noAdjustHandles="1" noChangeArrowheads="1" noChangeShapeType="1" noTextEdit="1"/>
              </p:cNvSpPr>
              <p:nvPr/>
            </p:nvSpPr>
            <p:spPr>
              <a:xfrm>
                <a:off x="3874799" y="1767569"/>
                <a:ext cx="3264740" cy="962186"/>
              </a:xfrm>
              <a:prstGeom prst="rect">
                <a:avLst/>
              </a:prstGeom>
              <a:blipFill>
                <a:blip r:embed="rId3"/>
                <a:stretch>
                  <a:fillRect/>
                </a:stretch>
              </a:blipFill>
            </p:spPr>
            <p:txBody>
              <a:bodyPr/>
              <a:lstStyle/>
              <a:p>
                <a:r>
                  <a:rPr lang="en-US">
                    <a:noFill/>
                  </a:rPr>
                  <a:t> </a:t>
                </a:r>
              </a:p>
            </p:txBody>
          </p:sp>
        </mc:Fallback>
      </mc:AlternateContent>
      <p:sp>
        <p:nvSpPr>
          <p:cNvPr id="10" name="Picture Placeholder 3">
            <a:extLst>
              <a:ext uri="{FF2B5EF4-FFF2-40B4-BE49-F238E27FC236}">
                <a16:creationId xmlns:a16="http://schemas.microsoft.com/office/drawing/2014/main" id="{77262CB6-2E74-8899-6863-D89065BC81C5}"/>
              </a:ext>
            </a:extLst>
          </p:cNvPr>
          <p:cNvSpPr txBox="1">
            <a:spLocks/>
          </p:cNvSpPr>
          <p:nvPr/>
        </p:nvSpPr>
        <p:spPr>
          <a:xfrm>
            <a:off x="234001" y="2824695"/>
            <a:ext cx="8039142" cy="476665"/>
          </a:xfrm>
          <a:prstGeom prst="rect">
            <a:avLst/>
          </a:prstGeom>
        </p:spPr>
        <p:txBody>
          <a:bodyPr vert="horz" lIns="0" tIns="0" rIns="0" bIns="0" rtlCol="0">
            <a:noAutofit/>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defTabSz="914400">
              <a:buFont typeface="Arial" panose="020B0604020202020204" pitchFamily="34" charset="0"/>
              <a:buChar char="•"/>
            </a:pPr>
            <a:r>
              <a:rPr lang="en-US">
                <a:solidFill>
                  <a:srgbClr val="002060"/>
                </a:solidFill>
              </a:rPr>
              <a:t>With Stokes theorem, the integral on contour is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3C7AD3-6EDF-9E25-3513-AF18D4FC6F2F}"/>
                  </a:ext>
                </a:extLst>
              </p:cNvPr>
              <p:cNvSpPr txBox="1"/>
              <p:nvPr/>
            </p:nvSpPr>
            <p:spPr>
              <a:xfrm>
                <a:off x="569795" y="3250661"/>
                <a:ext cx="1934247" cy="9105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dirty="0">
                          <a:solidFill>
                            <a:srgbClr val="002060"/>
                          </a:solidFill>
                          <a:latin typeface="Cambria Math" panose="02040503050406030204" pitchFamily="18" charset="0"/>
                        </a:rPr>
                        <m:t>𝜓</m:t>
                      </m:r>
                      <m:r>
                        <a:rPr lang="en-US" sz="2600" dirty="0">
                          <a:solidFill>
                            <a:srgbClr val="002060"/>
                          </a:solidFill>
                          <a:latin typeface="Cambria Math" panose="02040503050406030204" pitchFamily="18" charset="0"/>
                        </a:rPr>
                        <m:t>=</m:t>
                      </m:r>
                      <m:nary>
                        <m:naryPr>
                          <m:chr m:val="∮"/>
                          <m:supHide m:val="on"/>
                          <m:ctrlPr>
                            <a:rPr lang="en-US" sz="2600" i="1" dirty="0">
                              <a:solidFill>
                                <a:srgbClr val="002060"/>
                              </a:solidFill>
                              <a:latin typeface="Cambria Math" panose="02040503050406030204" pitchFamily="18" charset="0"/>
                            </a:rPr>
                          </m:ctrlPr>
                        </m:naryPr>
                        <m:sub>
                          <m:r>
                            <a:rPr lang="en-US" sz="2600" dirty="0">
                              <a:solidFill>
                                <a:srgbClr val="002060"/>
                              </a:solidFill>
                              <a:latin typeface="Cambria Math" panose="02040503050406030204" pitchFamily="18" charset="0"/>
                            </a:rPr>
                            <m:t>𝐿</m:t>
                          </m:r>
                        </m:sub>
                        <m:sup/>
                        <m:e>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𝐴</m:t>
                              </m:r>
                            </m:e>
                            <m:sub>
                              <m:r>
                                <a:rPr lang="en-US" sz="2600" dirty="0">
                                  <a:solidFill>
                                    <a:srgbClr val="002060"/>
                                  </a:solidFill>
                                  <a:latin typeface="Cambria Math" panose="02040503050406030204" pitchFamily="18" charset="0"/>
                                </a:rPr>
                                <m:t>𝑖</m:t>
                              </m:r>
                            </m:sub>
                          </m:sSub>
                          <m:r>
                            <m:rPr>
                              <m:sty m:val="p"/>
                            </m:rPr>
                            <a:rPr lang="en-US" sz="2600" dirty="0">
                              <a:solidFill>
                                <a:srgbClr val="002060"/>
                              </a:solidFill>
                              <a:latin typeface="Cambria Math" panose="02040503050406030204" pitchFamily="18" charset="0"/>
                            </a:rPr>
                            <m:t>d</m:t>
                          </m:r>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𝑙</m:t>
                              </m:r>
                            </m:e>
                            <m:sub>
                              <m:r>
                                <a:rPr lang="en-US" sz="2600" dirty="0">
                                  <a:solidFill>
                                    <a:srgbClr val="002060"/>
                                  </a:solidFill>
                                  <a:latin typeface="Cambria Math" panose="02040503050406030204" pitchFamily="18" charset="0"/>
                                </a:rPr>
                                <m:t>𝑖</m:t>
                              </m:r>
                            </m:sub>
                          </m:sSub>
                        </m:e>
                      </m:nary>
                    </m:oMath>
                  </m:oMathPara>
                </a14:m>
                <a:endParaRPr lang="en-US" sz="2600">
                  <a:solidFill>
                    <a:srgbClr val="002060"/>
                  </a:solidFill>
                </a:endParaRPr>
              </a:p>
            </p:txBody>
          </p:sp>
        </mc:Choice>
        <mc:Fallback xmlns="">
          <p:sp>
            <p:nvSpPr>
              <p:cNvPr id="11" name="TextBox 10">
                <a:extLst>
                  <a:ext uri="{FF2B5EF4-FFF2-40B4-BE49-F238E27FC236}">
                    <a16:creationId xmlns:a16="http://schemas.microsoft.com/office/drawing/2014/main" id="{D03C7AD3-6EDF-9E25-3513-AF18D4FC6F2F}"/>
                  </a:ext>
                </a:extLst>
              </p:cNvPr>
              <p:cNvSpPr txBox="1">
                <a:spLocks noRot="1" noChangeAspect="1" noMove="1" noResize="1" noEditPoints="1" noAdjustHandles="1" noChangeArrowheads="1" noChangeShapeType="1" noTextEdit="1"/>
              </p:cNvSpPr>
              <p:nvPr/>
            </p:nvSpPr>
            <p:spPr>
              <a:xfrm>
                <a:off x="569795" y="3250661"/>
                <a:ext cx="1934247" cy="910506"/>
              </a:xfrm>
              <a:prstGeom prst="rect">
                <a:avLst/>
              </a:prstGeom>
              <a:blipFill>
                <a:blip r:embed="rId4"/>
                <a:stretch>
                  <a:fillRect/>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41278F25-8AAC-0332-65ED-5A9B270E3DD4}"/>
              </a:ext>
            </a:extLst>
          </p:cNvPr>
          <p:cNvSpPr/>
          <p:nvPr/>
        </p:nvSpPr>
        <p:spPr>
          <a:xfrm>
            <a:off x="3206856" y="2108450"/>
            <a:ext cx="304800" cy="2503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80F86B-EE20-E17B-8034-2CFC2B19FF0A}"/>
                  </a:ext>
                </a:extLst>
              </p:cNvPr>
              <p:cNvSpPr txBox="1"/>
              <p:nvPr/>
            </p:nvSpPr>
            <p:spPr>
              <a:xfrm>
                <a:off x="3894343" y="3301360"/>
                <a:ext cx="3656450" cy="9920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dirty="0">
                          <a:solidFill>
                            <a:srgbClr val="002060"/>
                          </a:solidFill>
                          <a:latin typeface="Cambria Math" panose="02040503050406030204" pitchFamily="18" charset="0"/>
                        </a:rPr>
                        <m:t>𝜓</m:t>
                      </m:r>
                      <m:r>
                        <a:rPr lang="en-US" sz="2600" dirty="0">
                          <a:solidFill>
                            <a:srgbClr val="002060"/>
                          </a:solidFill>
                          <a:latin typeface="Cambria Math" panose="02040503050406030204" pitchFamily="18" charset="0"/>
                        </a:rPr>
                        <m:t>=</m:t>
                      </m:r>
                      <m:nary>
                        <m:naryPr>
                          <m:chr m:val="∮"/>
                          <m:supHide m:val="on"/>
                          <m:ctrlPr>
                            <a:rPr lang="en-US" sz="2600" i="1" dirty="0">
                              <a:solidFill>
                                <a:srgbClr val="002060"/>
                              </a:solidFill>
                              <a:latin typeface="Cambria Math" panose="02040503050406030204" pitchFamily="18" charset="0"/>
                            </a:rPr>
                          </m:ctrlPr>
                        </m:naryPr>
                        <m:sub>
                          <m:r>
                            <a:rPr lang="en-US" sz="2600" dirty="0">
                              <a:solidFill>
                                <a:srgbClr val="002060"/>
                              </a:solidFill>
                              <a:latin typeface="Cambria Math" panose="02040503050406030204" pitchFamily="18" charset="0"/>
                            </a:rPr>
                            <m:t>𝐿</m:t>
                          </m:r>
                        </m:sub>
                        <m:sup/>
                        <m:e>
                          <m:f>
                            <m:fPr>
                              <m:ctrlPr>
                                <a:rPr lang="en-US" sz="2600" i="1" dirty="0">
                                  <a:solidFill>
                                    <a:srgbClr val="002060"/>
                                  </a:solidFill>
                                  <a:latin typeface="Cambria Math" panose="02040503050406030204" pitchFamily="18" charset="0"/>
                                </a:rPr>
                              </m:ctrlPr>
                            </m:fPr>
                            <m:num>
                              <m:r>
                                <a:rPr lang="en-US" sz="2600" dirty="0">
                                  <a:solidFill>
                                    <a:srgbClr val="002060"/>
                                  </a:solidFill>
                                  <a:latin typeface="Cambria Math" panose="02040503050406030204" pitchFamily="18" charset="0"/>
                                </a:rPr>
                                <m:t>1</m:t>
                              </m:r>
                            </m:num>
                            <m:den>
                              <m:nary>
                                <m:naryPr>
                                  <m:supHide m:val="on"/>
                                  <m:ctrlPr>
                                    <a:rPr lang="en-US" sz="2600" i="1" dirty="0">
                                      <a:solidFill>
                                        <a:srgbClr val="002060"/>
                                      </a:solidFill>
                                      <a:latin typeface="Cambria Math" panose="02040503050406030204" pitchFamily="18" charset="0"/>
                                    </a:rPr>
                                  </m:ctrlPr>
                                </m:naryPr>
                                <m:sub>
                                  <m:r>
                                    <a:rPr lang="en-US" sz="2600" dirty="0">
                                      <a:solidFill>
                                        <a:srgbClr val="002060"/>
                                      </a:solidFill>
                                      <a:latin typeface="Cambria Math" panose="02040503050406030204" pitchFamily="18" charset="0"/>
                                    </a:rPr>
                                    <m:t>𝑆</m:t>
                                  </m:r>
                                </m:sub>
                                <m:sup/>
                                <m:e>
                                  <m:r>
                                    <m:rPr>
                                      <m:sty m:val="p"/>
                                    </m:rPr>
                                    <a:rPr lang="en-US" sz="2600" dirty="0">
                                      <a:solidFill>
                                        <a:srgbClr val="002060"/>
                                      </a:solidFill>
                                      <a:latin typeface="Cambria Math" panose="02040503050406030204" pitchFamily="18" charset="0"/>
                                    </a:rPr>
                                    <m:t>d</m:t>
                                  </m:r>
                                  <m:r>
                                    <a:rPr lang="en-US" sz="2600" dirty="0">
                                      <a:solidFill>
                                        <a:srgbClr val="002060"/>
                                      </a:solidFill>
                                      <a:latin typeface="Cambria Math" panose="02040503050406030204" pitchFamily="18" charset="0"/>
                                    </a:rPr>
                                    <m:t>𝑠</m:t>
                                  </m:r>
                                </m:e>
                              </m:nary>
                            </m:den>
                          </m:f>
                          <m:nary>
                            <m:naryPr>
                              <m:supHide m:val="on"/>
                              <m:ctrlPr>
                                <a:rPr lang="en-US" sz="2600" i="1" dirty="0">
                                  <a:solidFill>
                                    <a:srgbClr val="002060"/>
                                  </a:solidFill>
                                  <a:latin typeface="Cambria Math" panose="02040503050406030204" pitchFamily="18" charset="0"/>
                                </a:rPr>
                              </m:ctrlPr>
                            </m:naryPr>
                            <m:sub>
                              <m:r>
                                <a:rPr lang="en-US" sz="2600" dirty="0">
                                  <a:solidFill>
                                    <a:srgbClr val="002060"/>
                                  </a:solidFill>
                                  <a:latin typeface="Cambria Math" panose="02040503050406030204" pitchFamily="18" charset="0"/>
                                </a:rPr>
                                <m:t>𝑆</m:t>
                              </m:r>
                              <m:r>
                                <a:rPr lang="en-US" sz="2600" dirty="0">
                                  <a:solidFill>
                                    <a:srgbClr val="002060"/>
                                  </a:solidFill>
                                  <a:latin typeface="Cambria Math" panose="02040503050406030204" pitchFamily="18" charset="0"/>
                                </a:rPr>
                                <m:t>(</m:t>
                              </m:r>
                              <m:r>
                                <a:rPr lang="en-US" sz="2600" dirty="0">
                                  <a:solidFill>
                                    <a:srgbClr val="002060"/>
                                  </a:solidFill>
                                  <a:latin typeface="Cambria Math" panose="02040503050406030204" pitchFamily="18" charset="0"/>
                                </a:rPr>
                                <m:t>𝑙</m:t>
                              </m:r>
                              <m:r>
                                <a:rPr lang="en-US" sz="2600" dirty="0">
                                  <a:solidFill>
                                    <a:srgbClr val="002060"/>
                                  </a:solidFill>
                                  <a:latin typeface="Cambria Math" panose="02040503050406030204" pitchFamily="18" charset="0"/>
                                </a:rPr>
                                <m:t>)</m:t>
                              </m:r>
                            </m:sub>
                            <m:sup/>
                            <m:e>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𝐴</m:t>
                                  </m:r>
                                </m:e>
                                <m:sub>
                                  <m:r>
                                    <a:rPr lang="en-US" sz="2600" dirty="0">
                                      <a:solidFill>
                                        <a:srgbClr val="002060"/>
                                      </a:solidFill>
                                      <a:latin typeface="Cambria Math" panose="02040503050406030204" pitchFamily="18" charset="0"/>
                                    </a:rPr>
                                    <m:t>𝑖</m:t>
                                  </m:r>
                                </m:sub>
                              </m:sSub>
                              <m:r>
                                <m:rPr>
                                  <m:sty m:val="p"/>
                                </m:rPr>
                                <a:rPr lang="en-US" sz="2600" dirty="0">
                                  <a:solidFill>
                                    <a:srgbClr val="002060"/>
                                  </a:solidFill>
                                  <a:latin typeface="Cambria Math" panose="02040503050406030204" pitchFamily="18" charset="0"/>
                                </a:rPr>
                                <m:t>d</m:t>
                              </m:r>
                              <m:r>
                                <a:rPr lang="en-US" sz="2600" dirty="0">
                                  <a:solidFill>
                                    <a:srgbClr val="002060"/>
                                  </a:solidFill>
                                  <a:latin typeface="Cambria Math" panose="02040503050406030204" pitchFamily="18" charset="0"/>
                                </a:rPr>
                                <m:t>𝑆</m:t>
                              </m:r>
                              <m:r>
                                <m:rPr>
                                  <m:sty m:val="p"/>
                                </m:rPr>
                                <a:rPr lang="en-US" sz="2600" dirty="0">
                                  <a:solidFill>
                                    <a:srgbClr val="002060"/>
                                  </a:solidFill>
                                  <a:latin typeface="Cambria Math" panose="02040503050406030204" pitchFamily="18" charset="0"/>
                                </a:rPr>
                                <m:t>d</m:t>
                              </m:r>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𝑙</m:t>
                                  </m:r>
                                </m:e>
                                <m:sub>
                                  <m:r>
                                    <a:rPr lang="en-US" sz="2600" dirty="0">
                                      <a:solidFill>
                                        <a:srgbClr val="002060"/>
                                      </a:solidFill>
                                      <a:latin typeface="Cambria Math" panose="02040503050406030204" pitchFamily="18" charset="0"/>
                                    </a:rPr>
                                    <m:t>𝑖</m:t>
                                  </m:r>
                                </m:sub>
                              </m:sSub>
                            </m:e>
                          </m:nary>
                        </m:e>
                      </m:nary>
                    </m:oMath>
                  </m:oMathPara>
                </a14:m>
                <a:endParaRPr lang="en-US" sz="2600">
                  <a:solidFill>
                    <a:srgbClr val="002060"/>
                  </a:solidFill>
                </a:endParaRPr>
              </a:p>
            </p:txBody>
          </p:sp>
        </mc:Choice>
        <mc:Fallback xmlns="">
          <p:sp>
            <p:nvSpPr>
              <p:cNvPr id="13" name="TextBox 12">
                <a:extLst>
                  <a:ext uri="{FF2B5EF4-FFF2-40B4-BE49-F238E27FC236}">
                    <a16:creationId xmlns:a16="http://schemas.microsoft.com/office/drawing/2014/main" id="{1E80F86B-EE20-E17B-8034-2CFC2B19FF0A}"/>
                  </a:ext>
                </a:extLst>
              </p:cNvPr>
              <p:cNvSpPr txBox="1">
                <a:spLocks noRot="1" noChangeAspect="1" noMove="1" noResize="1" noEditPoints="1" noAdjustHandles="1" noChangeArrowheads="1" noChangeShapeType="1" noTextEdit="1"/>
              </p:cNvSpPr>
              <p:nvPr/>
            </p:nvSpPr>
            <p:spPr>
              <a:xfrm>
                <a:off x="3894343" y="3301360"/>
                <a:ext cx="3656450" cy="992003"/>
              </a:xfrm>
              <a:prstGeom prst="rect">
                <a:avLst/>
              </a:prstGeom>
              <a:blipFill>
                <a:blip r:embed="rId5"/>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026FF438-D5D5-A723-DD65-81E421EC6191}"/>
              </a:ext>
            </a:extLst>
          </p:cNvPr>
          <p:cNvSpPr/>
          <p:nvPr/>
        </p:nvSpPr>
        <p:spPr>
          <a:xfrm>
            <a:off x="3220712" y="3597518"/>
            <a:ext cx="304800" cy="2503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3">
            <a:extLst>
              <a:ext uri="{FF2B5EF4-FFF2-40B4-BE49-F238E27FC236}">
                <a16:creationId xmlns:a16="http://schemas.microsoft.com/office/drawing/2014/main" id="{A3CBA633-CE19-4AF7-9914-6B0DB806183B}"/>
              </a:ext>
            </a:extLst>
          </p:cNvPr>
          <p:cNvSpPr txBox="1">
            <a:spLocks/>
          </p:cNvSpPr>
          <p:nvPr/>
        </p:nvSpPr>
        <p:spPr>
          <a:xfrm>
            <a:off x="234001" y="4351429"/>
            <a:ext cx="3968394" cy="476665"/>
          </a:xfrm>
          <a:prstGeom prst="rect">
            <a:avLst/>
          </a:prstGeom>
        </p:spPr>
        <p:txBody>
          <a:bodyPr vert="horz" lIns="0" tIns="0" rIns="0" bIns="0" rtlCol="0">
            <a:noAutofit/>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defTabSz="914400">
              <a:buFont typeface="Arial" panose="020B0604020202020204" pitchFamily="34" charset="0"/>
              <a:buChar char="•"/>
            </a:pPr>
            <a:r>
              <a:rPr lang="en-US">
                <a:solidFill>
                  <a:srgbClr val="002060"/>
                </a:solidFill>
              </a:rPr>
              <a:t>Finally, for 2D problems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8F366A9-39C3-79B5-C5EC-6AE3A2DACA5C}"/>
                  </a:ext>
                </a:extLst>
              </p:cNvPr>
              <p:cNvSpPr txBox="1"/>
              <p:nvPr/>
            </p:nvSpPr>
            <p:spPr>
              <a:xfrm>
                <a:off x="567778" y="4899719"/>
                <a:ext cx="5798190" cy="989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dirty="0">
                          <a:solidFill>
                            <a:srgbClr val="002060"/>
                          </a:solidFill>
                          <a:latin typeface="Cambria Math" panose="02040503050406030204" pitchFamily="18" charset="0"/>
                        </a:rPr>
                        <m:t>𝜓</m:t>
                      </m:r>
                      <m:r>
                        <a:rPr lang="en-US" sz="2600" dirty="0">
                          <a:solidFill>
                            <a:srgbClr val="002060"/>
                          </a:solidFill>
                          <a:latin typeface="Cambria Math" panose="02040503050406030204" pitchFamily="18" charset="0"/>
                        </a:rPr>
                        <m:t>=</m:t>
                      </m:r>
                      <m:f>
                        <m:fPr>
                          <m:ctrlPr>
                            <a:rPr lang="en-US" sz="2600" i="1" dirty="0">
                              <a:solidFill>
                                <a:srgbClr val="002060"/>
                              </a:solidFill>
                              <a:latin typeface="Cambria Math" panose="02040503050406030204" pitchFamily="18" charset="0"/>
                            </a:rPr>
                          </m:ctrlPr>
                        </m:fPr>
                        <m:num>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𝐿</m:t>
                              </m:r>
                            </m:e>
                            <m:sub>
                              <m:r>
                                <a:rPr lang="en-US" sz="2600" dirty="0">
                                  <a:solidFill>
                                    <a:srgbClr val="002060"/>
                                  </a:solidFill>
                                  <a:latin typeface="Cambria Math" panose="02040503050406030204" pitchFamily="18" charset="0"/>
                                </a:rPr>
                                <m:t>𝑠</m:t>
                              </m:r>
                            </m:sub>
                          </m:sSub>
                        </m:num>
                        <m:den>
                          <m:nary>
                            <m:naryPr>
                              <m:supHide m:val="on"/>
                              <m:ctrlPr>
                                <a:rPr lang="en-US" sz="2600" i="1" dirty="0">
                                  <a:solidFill>
                                    <a:srgbClr val="002060"/>
                                  </a:solidFill>
                                  <a:latin typeface="Cambria Math" panose="02040503050406030204" pitchFamily="18" charset="0"/>
                                </a:rPr>
                              </m:ctrlPr>
                            </m:naryPr>
                            <m:sub>
                              <m:sSup>
                                <m:sSupPr>
                                  <m:ctrlPr>
                                    <a:rPr lang="en-US" sz="2600" i="1" dirty="0">
                                      <a:solidFill>
                                        <a:srgbClr val="002060"/>
                                      </a:solidFill>
                                      <a:latin typeface="Cambria Math" panose="02040503050406030204" pitchFamily="18" charset="0"/>
                                    </a:rPr>
                                  </m:ctrlPr>
                                </m:sSupPr>
                                <m:e>
                                  <m:r>
                                    <a:rPr lang="en-US" sz="2600" dirty="0">
                                      <a:solidFill>
                                        <a:srgbClr val="002060"/>
                                      </a:solidFill>
                                      <a:latin typeface="Cambria Math" panose="02040503050406030204" pitchFamily="18" charset="0"/>
                                    </a:rPr>
                                    <m:t>𝑆</m:t>
                                  </m:r>
                                </m:e>
                                <m:sup>
                                  <m:r>
                                    <a:rPr lang="en-US" sz="2600" dirty="0">
                                      <a:solidFill>
                                        <a:srgbClr val="002060"/>
                                      </a:solidFill>
                                      <a:latin typeface="Cambria Math" panose="02040503050406030204" pitchFamily="18" charset="0"/>
                                    </a:rPr>
                                    <m:t>−</m:t>
                                  </m:r>
                                </m:sup>
                              </m:sSup>
                            </m:sub>
                            <m:sup/>
                            <m:e>
                              <m:r>
                                <m:rPr>
                                  <m:sty m:val="p"/>
                                </m:rPr>
                                <a:rPr lang="en-US" sz="2600" dirty="0">
                                  <a:solidFill>
                                    <a:srgbClr val="002060"/>
                                  </a:solidFill>
                                  <a:latin typeface="Cambria Math" panose="02040503050406030204" pitchFamily="18" charset="0"/>
                                </a:rPr>
                                <m:t>d</m:t>
                              </m:r>
                              <m:r>
                                <a:rPr lang="en-US" sz="2600" dirty="0">
                                  <a:solidFill>
                                    <a:srgbClr val="002060"/>
                                  </a:solidFill>
                                  <a:latin typeface="Cambria Math" panose="02040503050406030204" pitchFamily="18" charset="0"/>
                                </a:rPr>
                                <m:t>𝑆</m:t>
                              </m:r>
                            </m:e>
                          </m:nary>
                        </m:den>
                      </m:f>
                      <m:nary>
                        <m:naryPr>
                          <m:supHide m:val="on"/>
                          <m:ctrlPr>
                            <a:rPr lang="en-US" sz="2600" i="1" dirty="0">
                              <a:solidFill>
                                <a:srgbClr val="002060"/>
                              </a:solidFill>
                              <a:latin typeface="Cambria Math" panose="02040503050406030204" pitchFamily="18" charset="0"/>
                            </a:rPr>
                          </m:ctrlPr>
                        </m:naryPr>
                        <m:sub>
                          <m:sSup>
                            <m:sSupPr>
                              <m:ctrlPr>
                                <a:rPr lang="en-US" sz="2600" i="1" dirty="0">
                                  <a:solidFill>
                                    <a:srgbClr val="002060"/>
                                  </a:solidFill>
                                  <a:latin typeface="Cambria Math" panose="02040503050406030204" pitchFamily="18" charset="0"/>
                                </a:rPr>
                              </m:ctrlPr>
                            </m:sSupPr>
                            <m:e>
                              <m:r>
                                <a:rPr lang="en-US" sz="2600" dirty="0">
                                  <a:solidFill>
                                    <a:srgbClr val="002060"/>
                                  </a:solidFill>
                                  <a:latin typeface="Cambria Math" panose="02040503050406030204" pitchFamily="18" charset="0"/>
                                </a:rPr>
                                <m:t>𝑆</m:t>
                              </m:r>
                            </m:e>
                            <m:sup>
                              <m:r>
                                <a:rPr lang="en-US" sz="2600" dirty="0">
                                  <a:solidFill>
                                    <a:srgbClr val="002060"/>
                                  </a:solidFill>
                                  <a:latin typeface="Cambria Math" panose="02040503050406030204" pitchFamily="18" charset="0"/>
                                </a:rPr>
                                <m:t>−</m:t>
                              </m:r>
                            </m:sup>
                          </m:sSup>
                        </m:sub>
                        <m:sup/>
                        <m:e>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𝐴</m:t>
                              </m:r>
                            </m:e>
                            <m:sub>
                              <m:r>
                                <a:rPr lang="en-US" sz="2600" dirty="0">
                                  <a:solidFill>
                                    <a:srgbClr val="002060"/>
                                  </a:solidFill>
                                  <a:latin typeface="Cambria Math" panose="02040503050406030204" pitchFamily="18" charset="0"/>
                                </a:rPr>
                                <m:t>2</m:t>
                              </m:r>
                            </m:sub>
                          </m:sSub>
                          <m:r>
                            <m:rPr>
                              <m:sty m:val="p"/>
                            </m:rPr>
                            <a:rPr lang="en-US" sz="2600" dirty="0">
                              <a:solidFill>
                                <a:srgbClr val="002060"/>
                              </a:solidFill>
                              <a:latin typeface="Cambria Math" panose="02040503050406030204" pitchFamily="18" charset="0"/>
                            </a:rPr>
                            <m:t>d</m:t>
                          </m:r>
                          <m:r>
                            <a:rPr lang="en-US" sz="2600" dirty="0">
                              <a:solidFill>
                                <a:srgbClr val="002060"/>
                              </a:solidFill>
                              <a:latin typeface="Cambria Math" panose="02040503050406030204" pitchFamily="18" charset="0"/>
                            </a:rPr>
                            <m:t>𝑆</m:t>
                          </m:r>
                          <m:r>
                            <a:rPr lang="en-US" sz="2600" dirty="0">
                              <a:solidFill>
                                <a:srgbClr val="002060"/>
                              </a:solidFill>
                              <a:latin typeface="Cambria Math" panose="02040503050406030204" pitchFamily="18" charset="0"/>
                            </a:rPr>
                            <m:t>−</m:t>
                          </m:r>
                          <m:f>
                            <m:fPr>
                              <m:ctrlPr>
                                <a:rPr lang="en-US" sz="2600" i="1" dirty="0">
                                  <a:solidFill>
                                    <a:srgbClr val="002060"/>
                                  </a:solidFill>
                                  <a:latin typeface="Cambria Math" panose="02040503050406030204" pitchFamily="18" charset="0"/>
                                </a:rPr>
                              </m:ctrlPr>
                            </m:fPr>
                            <m:num>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𝐿</m:t>
                                  </m:r>
                                </m:e>
                                <m:sub>
                                  <m:r>
                                    <a:rPr lang="en-US" sz="2600" dirty="0">
                                      <a:solidFill>
                                        <a:srgbClr val="002060"/>
                                      </a:solidFill>
                                      <a:latin typeface="Cambria Math" panose="02040503050406030204" pitchFamily="18" charset="0"/>
                                    </a:rPr>
                                    <m:t>𝑠</m:t>
                                  </m:r>
                                </m:sub>
                              </m:sSub>
                            </m:num>
                            <m:den>
                              <m:nary>
                                <m:naryPr>
                                  <m:supHide m:val="on"/>
                                  <m:ctrlPr>
                                    <a:rPr lang="en-US" sz="2600" i="1" dirty="0">
                                      <a:solidFill>
                                        <a:srgbClr val="002060"/>
                                      </a:solidFill>
                                      <a:latin typeface="Cambria Math" panose="02040503050406030204" pitchFamily="18" charset="0"/>
                                    </a:rPr>
                                  </m:ctrlPr>
                                </m:naryPr>
                                <m:sub>
                                  <m:sSup>
                                    <m:sSupPr>
                                      <m:ctrlPr>
                                        <a:rPr lang="en-US" sz="2600" i="1" dirty="0">
                                          <a:solidFill>
                                            <a:srgbClr val="002060"/>
                                          </a:solidFill>
                                          <a:latin typeface="Cambria Math" panose="02040503050406030204" pitchFamily="18" charset="0"/>
                                        </a:rPr>
                                      </m:ctrlPr>
                                    </m:sSupPr>
                                    <m:e>
                                      <m:r>
                                        <a:rPr lang="en-US" sz="2600" dirty="0">
                                          <a:solidFill>
                                            <a:srgbClr val="002060"/>
                                          </a:solidFill>
                                          <a:latin typeface="Cambria Math" panose="02040503050406030204" pitchFamily="18" charset="0"/>
                                        </a:rPr>
                                        <m:t>𝑆</m:t>
                                      </m:r>
                                    </m:e>
                                    <m:sup>
                                      <m:r>
                                        <a:rPr lang="en-US" sz="2600" dirty="0">
                                          <a:solidFill>
                                            <a:srgbClr val="002060"/>
                                          </a:solidFill>
                                          <a:latin typeface="Cambria Math" panose="02040503050406030204" pitchFamily="18" charset="0"/>
                                        </a:rPr>
                                        <m:t>+</m:t>
                                      </m:r>
                                    </m:sup>
                                  </m:sSup>
                                </m:sub>
                                <m:sup/>
                                <m:e>
                                  <m:r>
                                    <m:rPr>
                                      <m:sty m:val="p"/>
                                    </m:rPr>
                                    <a:rPr lang="en-US" sz="2600" dirty="0">
                                      <a:solidFill>
                                        <a:srgbClr val="002060"/>
                                      </a:solidFill>
                                      <a:latin typeface="Cambria Math" panose="02040503050406030204" pitchFamily="18" charset="0"/>
                                    </a:rPr>
                                    <m:t>d</m:t>
                                  </m:r>
                                  <m:r>
                                    <a:rPr lang="en-US" sz="2600" dirty="0">
                                      <a:solidFill>
                                        <a:srgbClr val="002060"/>
                                      </a:solidFill>
                                      <a:latin typeface="Cambria Math" panose="02040503050406030204" pitchFamily="18" charset="0"/>
                                    </a:rPr>
                                    <m:t>𝑆</m:t>
                                  </m:r>
                                </m:e>
                              </m:nary>
                            </m:den>
                          </m:f>
                          <m:nary>
                            <m:naryPr>
                              <m:supHide m:val="on"/>
                              <m:ctrlPr>
                                <a:rPr lang="en-US" sz="2600" i="1" dirty="0">
                                  <a:solidFill>
                                    <a:srgbClr val="002060"/>
                                  </a:solidFill>
                                  <a:latin typeface="Cambria Math" panose="02040503050406030204" pitchFamily="18" charset="0"/>
                                </a:rPr>
                              </m:ctrlPr>
                            </m:naryPr>
                            <m:sub>
                              <m:sSup>
                                <m:sSupPr>
                                  <m:ctrlPr>
                                    <a:rPr lang="en-US" sz="2600" i="1" dirty="0">
                                      <a:solidFill>
                                        <a:srgbClr val="002060"/>
                                      </a:solidFill>
                                      <a:latin typeface="Cambria Math" panose="02040503050406030204" pitchFamily="18" charset="0"/>
                                    </a:rPr>
                                  </m:ctrlPr>
                                </m:sSupPr>
                                <m:e>
                                  <m:r>
                                    <a:rPr lang="en-US" sz="2600" dirty="0">
                                      <a:solidFill>
                                        <a:srgbClr val="002060"/>
                                      </a:solidFill>
                                      <a:latin typeface="Cambria Math" panose="02040503050406030204" pitchFamily="18" charset="0"/>
                                    </a:rPr>
                                    <m:t>𝑆</m:t>
                                  </m:r>
                                </m:e>
                                <m:sup>
                                  <m:r>
                                    <a:rPr lang="en-US" sz="2600" dirty="0">
                                      <a:solidFill>
                                        <a:srgbClr val="002060"/>
                                      </a:solidFill>
                                      <a:latin typeface="Cambria Math" panose="02040503050406030204" pitchFamily="18" charset="0"/>
                                    </a:rPr>
                                    <m:t>+</m:t>
                                  </m:r>
                                </m:sup>
                              </m:sSup>
                            </m:sub>
                            <m:sup/>
                            <m:e>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𝐴</m:t>
                                  </m:r>
                                </m:e>
                                <m:sub>
                                  <m:r>
                                    <a:rPr lang="en-US" sz="2600" dirty="0">
                                      <a:solidFill>
                                        <a:srgbClr val="002060"/>
                                      </a:solidFill>
                                      <a:latin typeface="Cambria Math" panose="02040503050406030204" pitchFamily="18" charset="0"/>
                                    </a:rPr>
                                    <m:t>2</m:t>
                                  </m:r>
                                </m:sub>
                              </m:sSub>
                              <m:r>
                                <a:rPr lang="en-US" sz="2600" dirty="0">
                                  <a:solidFill>
                                    <a:srgbClr val="002060"/>
                                  </a:solidFill>
                                  <a:latin typeface="Cambria Math" panose="02040503050406030204" pitchFamily="18" charset="0"/>
                                </a:rPr>
                                <m:t> </m:t>
                              </m:r>
                              <m:r>
                                <m:rPr>
                                  <m:sty m:val="p"/>
                                </m:rPr>
                                <a:rPr lang="en-US" sz="2600" dirty="0">
                                  <a:solidFill>
                                    <a:srgbClr val="002060"/>
                                  </a:solidFill>
                                  <a:latin typeface="Cambria Math" panose="02040503050406030204" pitchFamily="18" charset="0"/>
                                </a:rPr>
                                <m:t>d</m:t>
                              </m:r>
                              <m:r>
                                <a:rPr lang="en-US" sz="2600" dirty="0">
                                  <a:solidFill>
                                    <a:srgbClr val="002060"/>
                                  </a:solidFill>
                                  <a:latin typeface="Cambria Math" panose="02040503050406030204" pitchFamily="18" charset="0"/>
                                </a:rPr>
                                <m:t>𝑆</m:t>
                              </m:r>
                            </m:e>
                          </m:nary>
                        </m:e>
                      </m:nary>
                    </m:oMath>
                  </m:oMathPara>
                </a14:m>
                <a:endParaRPr lang="en-US" sz="2600">
                  <a:solidFill>
                    <a:srgbClr val="002060"/>
                  </a:solidFill>
                </a:endParaRPr>
              </a:p>
            </p:txBody>
          </p:sp>
        </mc:Choice>
        <mc:Fallback xmlns="">
          <p:sp>
            <p:nvSpPr>
              <p:cNvPr id="16" name="TextBox 15">
                <a:extLst>
                  <a:ext uri="{FF2B5EF4-FFF2-40B4-BE49-F238E27FC236}">
                    <a16:creationId xmlns:a16="http://schemas.microsoft.com/office/drawing/2014/main" id="{38F366A9-39C3-79B5-C5EC-6AE3A2DACA5C}"/>
                  </a:ext>
                </a:extLst>
              </p:cNvPr>
              <p:cNvSpPr txBox="1">
                <a:spLocks noRot="1" noChangeAspect="1" noMove="1" noResize="1" noEditPoints="1" noAdjustHandles="1" noChangeArrowheads="1" noChangeShapeType="1" noTextEdit="1"/>
              </p:cNvSpPr>
              <p:nvPr/>
            </p:nvSpPr>
            <p:spPr>
              <a:xfrm>
                <a:off x="567778" y="4899719"/>
                <a:ext cx="5798190" cy="989438"/>
              </a:xfrm>
              <a:prstGeom prst="rect">
                <a:avLst/>
              </a:prstGeom>
              <a:blipFill>
                <a:blip r:embed="rId6"/>
                <a:stretch>
                  <a:fillRect/>
                </a:stretch>
              </a:blipFill>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05C1C9DB-6325-D550-20EF-1E9965D6D054}"/>
              </a:ext>
            </a:extLst>
          </p:cNvPr>
          <p:cNvGrpSpPr/>
          <p:nvPr/>
        </p:nvGrpSpPr>
        <p:grpSpPr>
          <a:xfrm>
            <a:off x="8875371" y="1365480"/>
            <a:ext cx="2612079" cy="1986670"/>
            <a:chOff x="8688069" y="3476478"/>
            <a:chExt cx="2612079" cy="1986670"/>
          </a:xfrm>
        </p:grpSpPr>
        <p:sp>
          <p:nvSpPr>
            <p:cNvPr id="40" name="Oval 39">
              <a:extLst>
                <a:ext uri="{FF2B5EF4-FFF2-40B4-BE49-F238E27FC236}">
                  <a16:creationId xmlns:a16="http://schemas.microsoft.com/office/drawing/2014/main" id="{0EBFA25E-FB7D-2A28-66A6-8882E297492F}"/>
                </a:ext>
              </a:extLst>
            </p:cNvPr>
            <p:cNvSpPr/>
            <p:nvPr/>
          </p:nvSpPr>
          <p:spPr>
            <a:xfrm>
              <a:off x="8688069" y="4020387"/>
              <a:ext cx="2001446" cy="943157"/>
            </a:xfrm>
            <a:prstGeom prst="ellipse">
              <a:avLst/>
            </a:prstGeom>
            <a:solidFill>
              <a:schemeClr val="bg1">
                <a:lumMod val="75000"/>
              </a:schemeClr>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D737CEBE-F96A-8008-55C4-926E9EEF08AE}"/>
                </a:ext>
              </a:extLst>
            </p:cNvPr>
            <p:cNvCxnSpPr>
              <a:stCxn id="40" idx="5"/>
            </p:cNvCxnSpPr>
            <p:nvPr/>
          </p:nvCxnSpPr>
          <p:spPr>
            <a:xfrm flipV="1">
              <a:off x="10396410" y="4432300"/>
              <a:ext cx="690690" cy="393122"/>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0664FA7-FE12-9325-4708-AA041EDDE214}"/>
                </a:ext>
              </a:extLst>
            </p:cNvPr>
            <p:cNvGrpSpPr/>
            <p:nvPr/>
          </p:nvGrpSpPr>
          <p:grpSpPr>
            <a:xfrm>
              <a:off x="9653480" y="3476478"/>
              <a:ext cx="593222" cy="1015487"/>
              <a:chOff x="9653480" y="3476478"/>
              <a:chExt cx="593222" cy="1015487"/>
            </a:xfrm>
          </p:grpSpPr>
          <p:cxnSp>
            <p:nvCxnSpPr>
              <p:cNvPr id="43" name="Straight Arrow Connector 42">
                <a:extLst>
                  <a:ext uri="{FF2B5EF4-FFF2-40B4-BE49-F238E27FC236}">
                    <a16:creationId xmlns:a16="http://schemas.microsoft.com/office/drawing/2014/main" id="{7A08F60F-6C5B-BDBD-C82C-FE1C2FE91E11}"/>
                  </a:ext>
                </a:extLst>
              </p:cNvPr>
              <p:cNvCxnSpPr>
                <a:cxnSpLocks/>
              </p:cNvCxnSpPr>
              <p:nvPr/>
            </p:nvCxnSpPr>
            <p:spPr>
              <a:xfrm flipV="1">
                <a:off x="9653480" y="3612777"/>
                <a:ext cx="0" cy="879188"/>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8903BC5-FE75-6018-B06E-0820FE39A2D5}"/>
                      </a:ext>
                    </a:extLst>
                  </p:cNvPr>
                  <p:cNvSpPr txBox="1"/>
                  <p:nvPr/>
                </p:nvSpPr>
                <p:spPr>
                  <a:xfrm>
                    <a:off x="9688792" y="3476478"/>
                    <a:ext cx="557910"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𝑛</m:t>
                              </m:r>
                            </m:e>
                            <m:sub>
                              <m:r>
                                <a:rPr lang="en-US" sz="2600" dirty="0">
                                  <a:solidFill>
                                    <a:srgbClr val="002060"/>
                                  </a:solidFill>
                                  <a:latin typeface="Cambria Math" panose="02040503050406030204" pitchFamily="18" charset="0"/>
                                </a:rPr>
                                <m:t>𝑖</m:t>
                              </m:r>
                            </m:sub>
                          </m:sSub>
                        </m:oMath>
                      </m:oMathPara>
                    </a14:m>
                    <a:endParaRPr lang="en-US" sz="2600">
                      <a:solidFill>
                        <a:srgbClr val="002060"/>
                      </a:solidFill>
                    </a:endParaRPr>
                  </a:p>
                </p:txBody>
              </p:sp>
            </mc:Choice>
            <mc:Fallback xmlns="">
              <p:sp>
                <p:nvSpPr>
                  <p:cNvPr id="45" name="TextBox 44">
                    <a:extLst>
                      <a:ext uri="{FF2B5EF4-FFF2-40B4-BE49-F238E27FC236}">
                        <a16:creationId xmlns:a16="http://schemas.microsoft.com/office/drawing/2014/main" id="{78903BC5-FE75-6018-B06E-0820FE39A2D5}"/>
                      </a:ext>
                    </a:extLst>
                  </p:cNvPr>
                  <p:cNvSpPr txBox="1">
                    <a:spLocks noRot="1" noChangeAspect="1" noMove="1" noResize="1" noEditPoints="1" noAdjustHandles="1" noChangeArrowheads="1" noChangeShapeType="1" noTextEdit="1"/>
                  </p:cNvSpPr>
                  <p:nvPr/>
                </p:nvSpPr>
                <p:spPr>
                  <a:xfrm>
                    <a:off x="9688792" y="3476478"/>
                    <a:ext cx="557910" cy="492443"/>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6257178-7BC9-55FF-2AA5-AEB7DAB215B0}"/>
                    </a:ext>
                  </a:extLst>
                </p:cNvPr>
                <p:cNvSpPr txBox="1"/>
                <p:nvPr/>
              </p:nvSpPr>
              <p:spPr>
                <a:xfrm>
                  <a:off x="10633234" y="4552993"/>
                  <a:ext cx="666914"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dirty="0">
                                <a:solidFill>
                                  <a:srgbClr val="002060"/>
                                </a:solidFill>
                                <a:latin typeface="Cambria Math" panose="02040503050406030204" pitchFamily="18" charset="0"/>
                              </a:rPr>
                            </m:ctrlPr>
                          </m:sSubPr>
                          <m:e>
                            <m:r>
                              <m:rPr>
                                <m:sty m:val="p"/>
                              </m:rPr>
                              <a:rPr lang="en-US" sz="2600" dirty="0">
                                <a:solidFill>
                                  <a:srgbClr val="002060"/>
                                </a:solidFill>
                                <a:latin typeface="Cambria Math" panose="02040503050406030204" pitchFamily="18" charset="0"/>
                              </a:rPr>
                              <m:t>d</m:t>
                            </m:r>
                            <m:r>
                              <a:rPr lang="en-US" sz="2600" dirty="0">
                                <a:solidFill>
                                  <a:srgbClr val="002060"/>
                                </a:solidFill>
                                <a:latin typeface="Cambria Math" panose="02040503050406030204" pitchFamily="18" charset="0"/>
                              </a:rPr>
                              <m:t>𝑙</m:t>
                            </m:r>
                          </m:e>
                          <m:sub>
                            <m:r>
                              <a:rPr lang="en-US" sz="2600" dirty="0">
                                <a:solidFill>
                                  <a:srgbClr val="002060"/>
                                </a:solidFill>
                                <a:latin typeface="Cambria Math" panose="02040503050406030204" pitchFamily="18" charset="0"/>
                              </a:rPr>
                              <m:t>𝑖</m:t>
                            </m:r>
                          </m:sub>
                        </m:sSub>
                      </m:oMath>
                    </m:oMathPara>
                  </a14:m>
                  <a:endParaRPr lang="en-US" sz="2600">
                    <a:solidFill>
                      <a:srgbClr val="002060"/>
                    </a:solidFill>
                  </a:endParaRPr>
                </a:p>
              </p:txBody>
            </p:sp>
          </mc:Choice>
          <mc:Fallback xmlns="">
            <p:sp>
              <p:nvSpPr>
                <p:cNvPr id="46" name="TextBox 45">
                  <a:extLst>
                    <a:ext uri="{FF2B5EF4-FFF2-40B4-BE49-F238E27FC236}">
                      <a16:creationId xmlns:a16="http://schemas.microsoft.com/office/drawing/2014/main" id="{96257178-7BC9-55FF-2AA5-AEB7DAB215B0}"/>
                    </a:ext>
                  </a:extLst>
                </p:cNvPr>
                <p:cNvSpPr txBox="1">
                  <a:spLocks noRot="1" noChangeAspect="1" noMove="1" noResize="1" noEditPoints="1" noAdjustHandles="1" noChangeArrowheads="1" noChangeShapeType="1" noTextEdit="1"/>
                </p:cNvSpPr>
                <p:nvPr/>
              </p:nvSpPr>
              <p:spPr>
                <a:xfrm>
                  <a:off x="10633234" y="4552993"/>
                  <a:ext cx="666914" cy="492443"/>
                </a:xfrm>
                <a:prstGeom prst="rect">
                  <a:avLst/>
                </a:prstGeom>
                <a:blipFill>
                  <a:blip r:embed="rId8"/>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20F20AF1-3D0C-C814-5D68-71E588E8001B}"/>
                </a:ext>
              </a:extLst>
            </p:cNvPr>
            <p:cNvCxnSpPr/>
            <p:nvPr/>
          </p:nvCxnSpPr>
          <p:spPr>
            <a:xfrm>
              <a:off x="9696261" y="4963544"/>
              <a:ext cx="1221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7C20350-AAEE-EE68-6D71-0798EB5BCB8D}"/>
                    </a:ext>
                  </a:extLst>
                </p:cNvPr>
                <p:cNvSpPr txBox="1"/>
                <p:nvPr/>
              </p:nvSpPr>
              <p:spPr>
                <a:xfrm>
                  <a:off x="9320232" y="4970705"/>
                  <a:ext cx="474232"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𝐽</m:t>
                            </m:r>
                          </m:e>
                          <m:sub>
                            <m:r>
                              <a:rPr lang="en-US" sz="2600" dirty="0">
                                <a:solidFill>
                                  <a:srgbClr val="002060"/>
                                </a:solidFill>
                                <a:latin typeface="Cambria Math" panose="02040503050406030204" pitchFamily="18" charset="0"/>
                              </a:rPr>
                              <m:t>𝑖</m:t>
                            </m:r>
                          </m:sub>
                        </m:sSub>
                      </m:oMath>
                    </m:oMathPara>
                  </a14:m>
                  <a:endParaRPr lang="en-US" sz="2600">
                    <a:solidFill>
                      <a:srgbClr val="002060"/>
                    </a:solidFill>
                  </a:endParaRPr>
                </a:p>
              </p:txBody>
            </p:sp>
          </mc:Choice>
          <mc:Fallback xmlns="">
            <p:sp>
              <p:nvSpPr>
                <p:cNvPr id="49" name="TextBox 48">
                  <a:extLst>
                    <a:ext uri="{FF2B5EF4-FFF2-40B4-BE49-F238E27FC236}">
                      <a16:creationId xmlns:a16="http://schemas.microsoft.com/office/drawing/2014/main" id="{E7C20350-AAEE-EE68-6D71-0798EB5BCB8D}"/>
                    </a:ext>
                  </a:extLst>
                </p:cNvPr>
                <p:cNvSpPr txBox="1">
                  <a:spLocks noRot="1" noChangeAspect="1" noMove="1" noResize="1" noEditPoints="1" noAdjustHandles="1" noChangeArrowheads="1" noChangeShapeType="1" noTextEdit="1"/>
                </p:cNvSpPr>
                <p:nvPr/>
              </p:nvSpPr>
              <p:spPr>
                <a:xfrm>
                  <a:off x="9320232" y="4970705"/>
                  <a:ext cx="474232"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80864A-3746-D42F-E6AE-51597FA0C1B5}"/>
                    </a:ext>
                  </a:extLst>
                </p:cNvPr>
                <p:cNvSpPr txBox="1"/>
                <p:nvPr/>
              </p:nvSpPr>
              <p:spPr>
                <a:xfrm>
                  <a:off x="8935235" y="4197505"/>
                  <a:ext cx="549445"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𝑆</m:t>
                            </m:r>
                          </m:e>
                          <m:sub>
                            <m:r>
                              <a:rPr lang="en-US" sz="2600" dirty="0">
                                <a:solidFill>
                                  <a:srgbClr val="002060"/>
                                </a:solidFill>
                                <a:latin typeface="Cambria Math" panose="02040503050406030204" pitchFamily="18" charset="0"/>
                              </a:rPr>
                              <m:t>𝑡</m:t>
                            </m:r>
                          </m:sub>
                        </m:sSub>
                      </m:oMath>
                    </m:oMathPara>
                  </a14:m>
                  <a:endParaRPr lang="en-US" sz="2600">
                    <a:solidFill>
                      <a:srgbClr val="002060"/>
                    </a:solidFill>
                  </a:endParaRPr>
                </a:p>
              </p:txBody>
            </p:sp>
          </mc:Choice>
          <mc:Fallback xmlns="">
            <p:sp>
              <p:nvSpPr>
                <p:cNvPr id="83" name="TextBox 82">
                  <a:extLst>
                    <a:ext uri="{FF2B5EF4-FFF2-40B4-BE49-F238E27FC236}">
                      <a16:creationId xmlns:a16="http://schemas.microsoft.com/office/drawing/2014/main" id="{F080864A-3746-D42F-E6AE-51597FA0C1B5}"/>
                    </a:ext>
                  </a:extLst>
                </p:cNvPr>
                <p:cNvSpPr txBox="1">
                  <a:spLocks noRot="1" noChangeAspect="1" noMove="1" noResize="1" noEditPoints="1" noAdjustHandles="1" noChangeArrowheads="1" noChangeShapeType="1" noTextEdit="1"/>
                </p:cNvSpPr>
                <p:nvPr/>
              </p:nvSpPr>
              <p:spPr>
                <a:xfrm>
                  <a:off x="8935235" y="4197505"/>
                  <a:ext cx="549445" cy="492443"/>
                </a:xfrm>
                <a:prstGeom prst="rect">
                  <a:avLst/>
                </a:prstGeom>
                <a:blipFill>
                  <a:blip r:embed="rId10"/>
                  <a:stretch>
                    <a:fillRect/>
                  </a:stretch>
                </a:blipFill>
              </p:spPr>
              <p:txBody>
                <a:bodyPr/>
                <a:lstStyle/>
                <a:p>
                  <a:r>
                    <a:rPr lang="en-US">
                      <a:noFill/>
                    </a:rPr>
                    <a:t> </a:t>
                  </a:r>
                </a:p>
              </p:txBody>
            </p:sp>
          </mc:Fallback>
        </mc:AlternateContent>
      </p:grpSp>
      <p:grpSp>
        <p:nvGrpSpPr>
          <p:cNvPr id="81" name="Group 80">
            <a:extLst>
              <a:ext uri="{FF2B5EF4-FFF2-40B4-BE49-F238E27FC236}">
                <a16:creationId xmlns:a16="http://schemas.microsoft.com/office/drawing/2014/main" id="{688C5452-C690-17A4-26F2-8BBA15F85674}"/>
              </a:ext>
            </a:extLst>
          </p:cNvPr>
          <p:cNvGrpSpPr/>
          <p:nvPr/>
        </p:nvGrpSpPr>
        <p:grpSpPr>
          <a:xfrm>
            <a:off x="8717481" y="3505851"/>
            <a:ext cx="2436512" cy="2564663"/>
            <a:chOff x="8273143" y="843016"/>
            <a:chExt cx="2436512" cy="2564663"/>
          </a:xfrm>
        </p:grpSpPr>
        <p:pic>
          <p:nvPicPr>
            <p:cNvPr id="17" name="Picture 16" descr="A circular object with colorful boxes around it&#10;&#10;Description automatically generated">
              <a:extLst>
                <a:ext uri="{FF2B5EF4-FFF2-40B4-BE49-F238E27FC236}">
                  <a16:creationId xmlns:a16="http://schemas.microsoft.com/office/drawing/2014/main" id="{C6F15646-15DD-9E30-ACB3-4C2C812EE2A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7561" t="4480" r="38949" b="77996"/>
            <a:stretch/>
          </p:blipFill>
          <p:spPr bwMode="auto">
            <a:xfrm>
              <a:off x="8273143" y="843016"/>
              <a:ext cx="2436512" cy="187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a:extLst>
                <a:ext uri="{FF2B5EF4-FFF2-40B4-BE49-F238E27FC236}">
                  <a16:creationId xmlns:a16="http://schemas.microsoft.com/office/drawing/2014/main" id="{89099A90-BA12-F11A-3804-79AD884EB5DD}"/>
                </a:ext>
              </a:extLst>
            </p:cNvPr>
            <p:cNvGrpSpPr/>
            <p:nvPr/>
          </p:nvGrpSpPr>
          <p:grpSpPr>
            <a:xfrm>
              <a:off x="8333086" y="2242941"/>
              <a:ext cx="643638" cy="1164738"/>
              <a:chOff x="8432384" y="3517906"/>
              <a:chExt cx="643638" cy="1164738"/>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47B9D7E-3804-B559-E72B-FCA66C0B34CE}"/>
                      </a:ext>
                    </a:extLst>
                  </p:cNvPr>
                  <p:cNvSpPr txBox="1"/>
                  <p:nvPr/>
                </p:nvSpPr>
                <p:spPr>
                  <a:xfrm>
                    <a:off x="8432384" y="4190201"/>
                    <a:ext cx="643638"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600" i="1">
                                  <a:solidFill>
                                    <a:srgbClr val="002060"/>
                                  </a:solidFill>
                                  <a:latin typeface="Cambria Math" panose="02040503050406030204" pitchFamily="18" charset="0"/>
                                </a:rPr>
                              </m:ctrlPr>
                            </m:sSupPr>
                            <m:e>
                              <m:r>
                                <a:rPr lang="en-US" sz="2600">
                                  <a:solidFill>
                                    <a:srgbClr val="002060"/>
                                  </a:solidFill>
                                  <a:latin typeface="Cambria Math" panose="02040503050406030204" pitchFamily="18" charset="0"/>
                                </a:rPr>
                                <m:t>𝑆</m:t>
                              </m:r>
                            </m:e>
                            <m:sup>
                              <m:r>
                                <a:rPr lang="en-US" sz="2600">
                                  <a:solidFill>
                                    <a:srgbClr val="002060"/>
                                  </a:solidFill>
                                  <a:latin typeface="Cambria Math" panose="02040503050406030204" pitchFamily="18" charset="0"/>
                                </a:rPr>
                                <m:t>−</m:t>
                              </m:r>
                            </m:sup>
                          </m:sSup>
                        </m:oMath>
                      </m:oMathPara>
                    </a14:m>
                    <a:endParaRPr lang="en-US" sz="2600">
                      <a:solidFill>
                        <a:srgbClr val="002060"/>
                      </a:solidFill>
                    </a:endParaRPr>
                  </a:p>
                </p:txBody>
              </p:sp>
            </mc:Choice>
            <mc:Fallback xmlns="">
              <p:sp>
                <p:nvSpPr>
                  <p:cNvPr id="18" name="TextBox 17">
                    <a:extLst>
                      <a:ext uri="{FF2B5EF4-FFF2-40B4-BE49-F238E27FC236}">
                        <a16:creationId xmlns:a16="http://schemas.microsoft.com/office/drawing/2014/main" id="{047B9D7E-3804-B559-E72B-FCA66C0B34CE}"/>
                      </a:ext>
                    </a:extLst>
                  </p:cNvPr>
                  <p:cNvSpPr txBox="1">
                    <a:spLocks noRot="1" noChangeAspect="1" noMove="1" noResize="1" noEditPoints="1" noAdjustHandles="1" noChangeArrowheads="1" noChangeShapeType="1" noTextEdit="1"/>
                  </p:cNvSpPr>
                  <p:nvPr/>
                </p:nvSpPr>
                <p:spPr>
                  <a:xfrm>
                    <a:off x="8432384" y="4190201"/>
                    <a:ext cx="643638" cy="492443"/>
                  </a:xfrm>
                  <a:prstGeom prst="rect">
                    <a:avLst/>
                  </a:prstGeom>
                  <a:blipFill>
                    <a:blip r:embed="rId12"/>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4291D65-B713-4B8E-ACFD-7197DDC4C226}"/>
                  </a:ext>
                </a:extLst>
              </p:cNvPr>
              <p:cNvCxnSpPr>
                <a:cxnSpLocks/>
                <a:endCxn id="18" idx="0"/>
              </p:cNvCxnSpPr>
              <p:nvPr/>
            </p:nvCxnSpPr>
            <p:spPr>
              <a:xfrm flipH="1">
                <a:off x="8754203" y="3517906"/>
                <a:ext cx="60806" cy="672295"/>
              </a:xfrm>
              <a:prstGeom prst="straightConnector1">
                <a:avLst/>
              </a:prstGeom>
              <a:ln w="127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857CAA4-77E4-0874-55BC-AB5145C73721}"/>
                </a:ext>
              </a:extLst>
            </p:cNvPr>
            <p:cNvGrpSpPr/>
            <p:nvPr/>
          </p:nvGrpSpPr>
          <p:grpSpPr>
            <a:xfrm>
              <a:off x="9746821" y="2242941"/>
              <a:ext cx="643638" cy="1164738"/>
              <a:chOff x="9846119" y="3517906"/>
              <a:chExt cx="643638" cy="1164738"/>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DDE0FCE-8FFD-C031-E8BF-BBE337FDB393}"/>
                      </a:ext>
                    </a:extLst>
                  </p:cNvPr>
                  <p:cNvSpPr txBox="1"/>
                  <p:nvPr/>
                </p:nvSpPr>
                <p:spPr>
                  <a:xfrm>
                    <a:off x="9846119" y="4190201"/>
                    <a:ext cx="643638"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600" i="1">
                                  <a:solidFill>
                                    <a:srgbClr val="002060"/>
                                  </a:solidFill>
                                  <a:latin typeface="Cambria Math" panose="02040503050406030204" pitchFamily="18" charset="0"/>
                                </a:rPr>
                              </m:ctrlPr>
                            </m:sSupPr>
                            <m:e>
                              <m:r>
                                <a:rPr lang="en-US" sz="2600">
                                  <a:solidFill>
                                    <a:srgbClr val="002060"/>
                                  </a:solidFill>
                                  <a:latin typeface="Cambria Math" panose="02040503050406030204" pitchFamily="18" charset="0"/>
                                </a:rPr>
                                <m:t>𝑆</m:t>
                              </m:r>
                            </m:e>
                            <m:sup>
                              <m:r>
                                <a:rPr lang="en-US" sz="2600">
                                  <a:solidFill>
                                    <a:srgbClr val="002060"/>
                                  </a:solidFill>
                                  <a:latin typeface="Cambria Math" panose="02040503050406030204" pitchFamily="18" charset="0"/>
                                </a:rPr>
                                <m:t>+</m:t>
                              </m:r>
                            </m:sup>
                          </m:sSup>
                        </m:oMath>
                      </m:oMathPara>
                    </a14:m>
                    <a:endParaRPr lang="en-US" sz="2600">
                      <a:solidFill>
                        <a:srgbClr val="002060"/>
                      </a:solidFill>
                    </a:endParaRPr>
                  </a:p>
                </p:txBody>
              </p:sp>
            </mc:Choice>
            <mc:Fallback xmlns="">
              <p:sp>
                <p:nvSpPr>
                  <p:cNvPr id="22" name="TextBox 21">
                    <a:extLst>
                      <a:ext uri="{FF2B5EF4-FFF2-40B4-BE49-F238E27FC236}">
                        <a16:creationId xmlns:a16="http://schemas.microsoft.com/office/drawing/2014/main" id="{7DDE0FCE-8FFD-C031-E8BF-BBE337FDB393}"/>
                      </a:ext>
                    </a:extLst>
                  </p:cNvPr>
                  <p:cNvSpPr txBox="1">
                    <a:spLocks noRot="1" noChangeAspect="1" noMove="1" noResize="1" noEditPoints="1" noAdjustHandles="1" noChangeArrowheads="1" noChangeShapeType="1" noTextEdit="1"/>
                  </p:cNvSpPr>
                  <p:nvPr/>
                </p:nvSpPr>
                <p:spPr>
                  <a:xfrm>
                    <a:off x="9846119" y="4190201"/>
                    <a:ext cx="643638" cy="492443"/>
                  </a:xfrm>
                  <a:prstGeom prst="rect">
                    <a:avLst/>
                  </a:prstGeom>
                  <a:blipFill>
                    <a:blip r:embed="rId13"/>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1444F45A-8912-1F78-71A4-FEF80A337268}"/>
                  </a:ext>
                </a:extLst>
              </p:cNvPr>
              <p:cNvCxnSpPr>
                <a:cxnSpLocks/>
                <a:endCxn id="22" idx="0"/>
              </p:cNvCxnSpPr>
              <p:nvPr/>
            </p:nvCxnSpPr>
            <p:spPr>
              <a:xfrm flipH="1">
                <a:off x="10167938" y="3517906"/>
                <a:ext cx="60806" cy="672295"/>
              </a:xfrm>
              <a:prstGeom prst="straightConnector1">
                <a:avLst/>
              </a:prstGeom>
              <a:ln w="12700">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415CF52C-D021-EB95-2EB9-D5AE2642C4B5}"/>
                </a:ext>
              </a:extLst>
            </p:cNvPr>
            <p:cNvGrpSpPr/>
            <p:nvPr/>
          </p:nvGrpSpPr>
          <p:grpSpPr>
            <a:xfrm>
              <a:off x="8468039" y="1180149"/>
              <a:ext cx="2032498" cy="1109930"/>
              <a:chOff x="8468039" y="1180149"/>
              <a:chExt cx="2032498" cy="1109930"/>
            </a:xfrm>
          </p:grpSpPr>
          <p:cxnSp>
            <p:nvCxnSpPr>
              <p:cNvPr id="61" name="Straight Connector 60">
                <a:extLst>
                  <a:ext uri="{FF2B5EF4-FFF2-40B4-BE49-F238E27FC236}">
                    <a16:creationId xmlns:a16="http://schemas.microsoft.com/office/drawing/2014/main" id="{79A7D2FF-7A8E-B024-DB72-498EDD5CA990}"/>
                  </a:ext>
                </a:extLst>
              </p:cNvPr>
              <p:cNvCxnSpPr>
                <a:cxnSpLocks/>
              </p:cNvCxnSpPr>
              <p:nvPr/>
            </p:nvCxnSpPr>
            <p:spPr>
              <a:xfrm>
                <a:off x="9116483" y="2199217"/>
                <a:ext cx="70189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11C406EC-67F0-2354-07C7-89A7FDD0CC62}"/>
                  </a:ext>
                </a:extLst>
              </p:cNvPr>
              <p:cNvGrpSpPr/>
              <p:nvPr/>
            </p:nvGrpSpPr>
            <p:grpSpPr>
              <a:xfrm>
                <a:off x="9467432" y="1180149"/>
                <a:ext cx="593222" cy="1015487"/>
                <a:chOff x="9653480" y="3476478"/>
                <a:chExt cx="593222" cy="1015487"/>
              </a:xfrm>
            </p:grpSpPr>
            <p:cxnSp>
              <p:nvCxnSpPr>
                <p:cNvPr id="65" name="Straight Arrow Connector 64">
                  <a:extLst>
                    <a:ext uri="{FF2B5EF4-FFF2-40B4-BE49-F238E27FC236}">
                      <a16:creationId xmlns:a16="http://schemas.microsoft.com/office/drawing/2014/main" id="{935A99CD-D8DF-850A-D477-534436404F71}"/>
                    </a:ext>
                  </a:extLst>
                </p:cNvPr>
                <p:cNvCxnSpPr>
                  <a:cxnSpLocks/>
                </p:cNvCxnSpPr>
                <p:nvPr/>
              </p:nvCxnSpPr>
              <p:spPr>
                <a:xfrm flipV="1">
                  <a:off x="9653480" y="3612777"/>
                  <a:ext cx="0" cy="879188"/>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6CBE6FA-0809-DA02-C643-329F62D048E3}"/>
                        </a:ext>
                      </a:extLst>
                    </p:cNvPr>
                    <p:cNvSpPr txBox="1"/>
                    <p:nvPr/>
                  </p:nvSpPr>
                  <p:spPr>
                    <a:xfrm>
                      <a:off x="9688792" y="3476478"/>
                      <a:ext cx="557910"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𝑛</m:t>
                                </m:r>
                              </m:e>
                              <m:sub>
                                <m:r>
                                  <a:rPr lang="en-US" sz="2600" dirty="0">
                                    <a:solidFill>
                                      <a:srgbClr val="002060"/>
                                    </a:solidFill>
                                    <a:latin typeface="Cambria Math" panose="02040503050406030204" pitchFamily="18" charset="0"/>
                                  </a:rPr>
                                  <m:t>𝑖</m:t>
                                </m:r>
                              </m:sub>
                            </m:sSub>
                          </m:oMath>
                        </m:oMathPara>
                      </a14:m>
                      <a:endParaRPr lang="en-US" sz="2600">
                        <a:solidFill>
                          <a:srgbClr val="002060"/>
                        </a:solidFill>
                      </a:endParaRPr>
                    </a:p>
                  </p:txBody>
                </p:sp>
              </mc:Choice>
              <mc:Fallback xmlns="">
                <p:sp>
                  <p:nvSpPr>
                    <p:cNvPr id="66" name="TextBox 65">
                      <a:extLst>
                        <a:ext uri="{FF2B5EF4-FFF2-40B4-BE49-F238E27FC236}">
                          <a16:creationId xmlns:a16="http://schemas.microsoft.com/office/drawing/2014/main" id="{E6CBE6FA-0809-DA02-C643-329F62D048E3}"/>
                        </a:ext>
                      </a:extLst>
                    </p:cNvPr>
                    <p:cNvSpPr txBox="1">
                      <a:spLocks noRot="1" noChangeAspect="1" noMove="1" noResize="1" noEditPoints="1" noAdjustHandles="1" noChangeArrowheads="1" noChangeShapeType="1" noTextEdit="1"/>
                    </p:cNvSpPr>
                    <p:nvPr/>
                  </p:nvSpPr>
                  <p:spPr>
                    <a:xfrm>
                      <a:off x="9688792" y="3476478"/>
                      <a:ext cx="557910" cy="492443"/>
                    </a:xfrm>
                    <a:prstGeom prst="rect">
                      <a:avLst/>
                    </a:prstGeom>
                    <a:blipFill>
                      <a:blip r:embed="rId14"/>
                      <a:stretch>
                        <a:fillRect/>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DBCD9840-507A-B935-7A2B-499B7DA6B640}"/>
                  </a:ext>
                </a:extLst>
              </p:cNvPr>
              <p:cNvGrpSpPr/>
              <p:nvPr/>
            </p:nvGrpSpPr>
            <p:grpSpPr>
              <a:xfrm>
                <a:off x="9818560" y="2106902"/>
                <a:ext cx="182880" cy="183177"/>
                <a:chOff x="10022416" y="1862667"/>
                <a:chExt cx="182880" cy="183177"/>
              </a:xfrm>
            </p:grpSpPr>
            <p:sp>
              <p:nvSpPr>
                <p:cNvPr id="67" name="Oval 66">
                  <a:extLst>
                    <a:ext uri="{FF2B5EF4-FFF2-40B4-BE49-F238E27FC236}">
                      <a16:creationId xmlns:a16="http://schemas.microsoft.com/office/drawing/2014/main" id="{434D55A9-0BD0-43A9-D51F-8BC6FF8C735A}"/>
                    </a:ext>
                  </a:extLst>
                </p:cNvPr>
                <p:cNvSpPr>
                  <a:spLocks noChangeAspect="1"/>
                </p:cNvSpPr>
                <p:nvPr/>
              </p:nvSpPr>
              <p:spPr>
                <a:xfrm>
                  <a:off x="10022416" y="1862667"/>
                  <a:ext cx="182880" cy="183177"/>
                </a:xfrm>
                <a:prstGeom prst="ellipse">
                  <a:avLst/>
                </a:prstGeom>
                <a:noFill/>
                <a:ln w="28575">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1C49DABE-1D10-DE05-C16F-1033B17FB6CB}"/>
                    </a:ext>
                  </a:extLst>
                </p:cNvPr>
                <p:cNvCxnSpPr>
                  <a:stCxn id="67" idx="3"/>
                  <a:endCxn id="67" idx="7"/>
                </p:cNvCxnSpPr>
                <p:nvPr/>
              </p:nvCxnSpPr>
              <p:spPr>
                <a:xfrm flipV="1">
                  <a:off x="10049198" y="1889493"/>
                  <a:ext cx="129316" cy="12952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D6577D4-7EA4-12F6-E937-7F89553E625B}"/>
                    </a:ext>
                  </a:extLst>
                </p:cNvPr>
                <p:cNvCxnSpPr>
                  <a:stCxn id="67" idx="1"/>
                  <a:endCxn id="67" idx="5"/>
                </p:cNvCxnSpPr>
                <p:nvPr/>
              </p:nvCxnSpPr>
              <p:spPr>
                <a:xfrm>
                  <a:off x="10049198" y="1889493"/>
                  <a:ext cx="129316" cy="129525"/>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4" name="Oval 73">
                <a:extLst>
                  <a:ext uri="{FF2B5EF4-FFF2-40B4-BE49-F238E27FC236}">
                    <a16:creationId xmlns:a16="http://schemas.microsoft.com/office/drawing/2014/main" id="{6B29202E-EE1E-73D2-1616-DF492F1D2226}"/>
                  </a:ext>
                </a:extLst>
              </p:cNvPr>
              <p:cNvSpPr>
                <a:spLocks noChangeAspect="1"/>
              </p:cNvSpPr>
              <p:nvPr/>
            </p:nvSpPr>
            <p:spPr>
              <a:xfrm>
                <a:off x="8911244" y="2104047"/>
                <a:ext cx="182880" cy="183177"/>
              </a:xfrm>
              <a:prstGeom prst="ellipse">
                <a:avLst/>
              </a:prstGeom>
              <a:noFill/>
              <a:ln w="28575">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2AE40F9-C969-AE3F-0679-6BED64FA3AF4}"/>
                  </a:ext>
                </a:extLst>
              </p:cNvPr>
              <p:cNvSpPr/>
              <p:nvPr/>
            </p:nvSpPr>
            <p:spPr>
              <a:xfrm>
                <a:off x="8977657" y="2169979"/>
                <a:ext cx="50245" cy="54864"/>
              </a:xfrm>
              <a:prstGeom prst="ellipse">
                <a:avLst/>
              </a:prstGeom>
              <a:solidFill>
                <a:srgbClr val="000000"/>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EBC3A2B-B14A-07A2-0D33-D7AB322BDC36}"/>
                      </a:ext>
                    </a:extLst>
                  </p:cNvPr>
                  <p:cNvSpPr txBox="1"/>
                  <p:nvPr/>
                </p:nvSpPr>
                <p:spPr>
                  <a:xfrm>
                    <a:off x="9731352" y="1604420"/>
                    <a:ext cx="769185"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m:t>
                              </m:r>
                              <m:r>
                                <a:rPr lang="en-US" sz="2600" dirty="0">
                                  <a:solidFill>
                                    <a:srgbClr val="002060"/>
                                  </a:solidFill>
                                  <a:latin typeface="Cambria Math" panose="02040503050406030204" pitchFamily="18" charset="0"/>
                                </a:rPr>
                                <m:t>𝑙</m:t>
                              </m:r>
                            </m:e>
                            <m:sub>
                              <m:r>
                                <a:rPr lang="en-US" sz="2600" dirty="0">
                                  <a:solidFill>
                                    <a:srgbClr val="002060"/>
                                  </a:solidFill>
                                  <a:latin typeface="Cambria Math" panose="02040503050406030204" pitchFamily="18" charset="0"/>
                                </a:rPr>
                                <m:t>2</m:t>
                              </m:r>
                            </m:sub>
                          </m:sSub>
                        </m:oMath>
                      </m:oMathPara>
                    </a14:m>
                    <a:endParaRPr lang="en-US" sz="2600">
                      <a:solidFill>
                        <a:srgbClr val="002060"/>
                      </a:solidFill>
                    </a:endParaRPr>
                  </a:p>
                </p:txBody>
              </p:sp>
            </mc:Choice>
            <mc:Fallback xmlns="">
              <p:sp>
                <p:nvSpPr>
                  <p:cNvPr id="78" name="TextBox 77">
                    <a:extLst>
                      <a:ext uri="{FF2B5EF4-FFF2-40B4-BE49-F238E27FC236}">
                        <a16:creationId xmlns:a16="http://schemas.microsoft.com/office/drawing/2014/main" id="{DEBC3A2B-B14A-07A2-0D33-D7AB322BDC36}"/>
                      </a:ext>
                    </a:extLst>
                  </p:cNvPr>
                  <p:cNvSpPr txBox="1">
                    <a:spLocks noRot="1" noChangeAspect="1" noMove="1" noResize="1" noEditPoints="1" noAdjustHandles="1" noChangeArrowheads="1" noChangeShapeType="1" noTextEdit="1"/>
                  </p:cNvSpPr>
                  <p:nvPr/>
                </p:nvSpPr>
                <p:spPr>
                  <a:xfrm>
                    <a:off x="9731352" y="1604420"/>
                    <a:ext cx="769185" cy="49244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BB85A60-D15C-3607-B4F3-1C6AF4BCC4D0}"/>
                      </a:ext>
                    </a:extLst>
                  </p:cNvPr>
                  <p:cNvSpPr txBox="1"/>
                  <p:nvPr/>
                </p:nvSpPr>
                <p:spPr>
                  <a:xfrm>
                    <a:off x="8468039" y="1601838"/>
                    <a:ext cx="769185"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dirty="0">
                                  <a:solidFill>
                                    <a:srgbClr val="002060"/>
                                  </a:solidFill>
                                  <a:latin typeface="Cambria Math" panose="02040503050406030204" pitchFamily="18" charset="0"/>
                                </a:rPr>
                              </m:ctrlPr>
                            </m:sSubPr>
                            <m:e>
                              <m:r>
                                <a:rPr lang="en-US" sz="2600" dirty="0">
                                  <a:solidFill>
                                    <a:srgbClr val="002060"/>
                                  </a:solidFill>
                                  <a:latin typeface="Cambria Math" panose="02040503050406030204" pitchFamily="18" charset="0"/>
                                </a:rPr>
                                <m:t>−</m:t>
                              </m:r>
                              <m:r>
                                <a:rPr lang="en-US" sz="2600" dirty="0">
                                  <a:solidFill>
                                    <a:srgbClr val="002060"/>
                                  </a:solidFill>
                                  <a:latin typeface="Cambria Math" panose="02040503050406030204" pitchFamily="18" charset="0"/>
                                </a:rPr>
                                <m:t>𝑙</m:t>
                              </m:r>
                            </m:e>
                            <m:sub>
                              <m:r>
                                <a:rPr lang="en-US" sz="2600" dirty="0">
                                  <a:solidFill>
                                    <a:srgbClr val="002060"/>
                                  </a:solidFill>
                                  <a:latin typeface="Cambria Math" panose="02040503050406030204" pitchFamily="18" charset="0"/>
                                </a:rPr>
                                <m:t>2</m:t>
                              </m:r>
                            </m:sub>
                          </m:sSub>
                        </m:oMath>
                      </m:oMathPara>
                    </a14:m>
                    <a:endParaRPr lang="en-US" sz="2600">
                      <a:solidFill>
                        <a:srgbClr val="002060"/>
                      </a:solidFill>
                    </a:endParaRPr>
                  </a:p>
                </p:txBody>
              </p:sp>
            </mc:Choice>
            <mc:Fallback xmlns="">
              <p:sp>
                <p:nvSpPr>
                  <p:cNvPr id="79" name="TextBox 78">
                    <a:extLst>
                      <a:ext uri="{FF2B5EF4-FFF2-40B4-BE49-F238E27FC236}">
                        <a16:creationId xmlns:a16="http://schemas.microsoft.com/office/drawing/2014/main" id="{9BB85A60-D15C-3607-B4F3-1C6AF4BCC4D0}"/>
                      </a:ext>
                    </a:extLst>
                  </p:cNvPr>
                  <p:cNvSpPr txBox="1">
                    <a:spLocks noRot="1" noChangeAspect="1" noMove="1" noResize="1" noEditPoints="1" noAdjustHandles="1" noChangeArrowheads="1" noChangeShapeType="1" noTextEdit="1"/>
                  </p:cNvSpPr>
                  <p:nvPr/>
                </p:nvSpPr>
                <p:spPr>
                  <a:xfrm>
                    <a:off x="8468039" y="1601838"/>
                    <a:ext cx="769185" cy="492443"/>
                  </a:xfrm>
                  <a:prstGeom prst="rect">
                    <a:avLst/>
                  </a:prstGeom>
                  <a:blipFill>
                    <a:blip r:embed="rId16"/>
                    <a:stretch>
                      <a:fillRect/>
                    </a:stretch>
                  </a:blipFill>
                </p:spPr>
                <p:txBody>
                  <a:bodyPr/>
                  <a:lstStyle/>
                  <a:p>
                    <a:r>
                      <a:rPr lang="en-US">
                        <a:noFill/>
                      </a:rPr>
                      <a:t> </a:t>
                    </a:r>
                  </a:p>
                </p:txBody>
              </p:sp>
            </mc:Fallback>
          </mc:AlternateContent>
        </p:grpSp>
      </p:grpSp>
      <p:sp>
        <p:nvSpPr>
          <p:cNvPr id="4" name="Text Placeholder 4">
            <a:extLst>
              <a:ext uri="{FF2B5EF4-FFF2-40B4-BE49-F238E27FC236}">
                <a16:creationId xmlns:a16="http://schemas.microsoft.com/office/drawing/2014/main" id="{732B753E-445C-B79F-69B2-B0C7344B3C65}"/>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Tree>
    <p:extLst>
      <p:ext uri="{BB962C8B-B14F-4D97-AF65-F5344CB8AC3E}">
        <p14:creationId xmlns:p14="http://schemas.microsoft.com/office/powerpoint/2010/main" val="322446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2" grpId="0" animBg="1"/>
      <p:bldP spid="13" grpId="0"/>
      <p:bldP spid="14" grpId="0" animBg="1"/>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64E-1DD4-27A5-A347-941324E4CB27}"/>
              </a:ext>
            </a:extLst>
          </p:cNvPr>
          <p:cNvSpPr>
            <a:spLocks noGrp="1"/>
          </p:cNvSpPr>
          <p:nvPr>
            <p:ph type="title"/>
          </p:nvPr>
        </p:nvSpPr>
        <p:spPr/>
        <p:txBody>
          <a:bodyPr/>
          <a:lstStyle/>
          <a:p>
            <a:r>
              <a:rPr lang="en-US">
                <a:solidFill>
                  <a:srgbClr val="002060"/>
                </a:solidFill>
              </a:rPr>
              <a:t>Three methods to compute iron losses</a:t>
            </a:r>
          </a:p>
        </p:txBody>
      </p:sp>
      <p:sp>
        <p:nvSpPr>
          <p:cNvPr id="3" name="Slide Number Placeholder 2">
            <a:extLst>
              <a:ext uri="{FF2B5EF4-FFF2-40B4-BE49-F238E27FC236}">
                <a16:creationId xmlns:a16="http://schemas.microsoft.com/office/drawing/2014/main" id="{9372AEED-53DF-E12A-75CD-8146773800D1}"/>
              </a:ext>
            </a:extLst>
          </p:cNvPr>
          <p:cNvSpPr>
            <a:spLocks noGrp="1"/>
          </p:cNvSpPr>
          <p:nvPr>
            <p:ph type="sldNum" sz="quarter" idx="12"/>
          </p:nvPr>
        </p:nvSpPr>
        <p:spPr/>
        <p:txBody>
          <a:bodyPr/>
          <a:lstStyle/>
          <a:p>
            <a:fld id="{843A212D-E924-49B1-971D-ACEAEB6C7478}" type="slidenum">
              <a:rPr lang="en-US" smtClean="0"/>
              <a:t>27</a:t>
            </a:fld>
            <a:endParaRPr lang="en-US"/>
          </a:p>
        </p:txBody>
      </p:sp>
      <p:pic>
        <p:nvPicPr>
          <p:cNvPr id="5" name="Picture 4" descr="A diagram of a number of different colored lines&#10;&#10;Description automatically generated with medium confidence">
            <a:extLst>
              <a:ext uri="{FF2B5EF4-FFF2-40B4-BE49-F238E27FC236}">
                <a16:creationId xmlns:a16="http://schemas.microsoft.com/office/drawing/2014/main" id="{4671CB03-7608-CB87-17E7-12D697479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840" y="1470240"/>
            <a:ext cx="5029902" cy="3429479"/>
          </a:xfrm>
          <a:prstGeom prst="rect">
            <a:avLst/>
          </a:prstGeom>
        </p:spPr>
      </p:pic>
      <p:sp>
        <p:nvSpPr>
          <p:cNvPr id="4" name="Picture Placeholder 3">
            <a:extLst>
              <a:ext uri="{FF2B5EF4-FFF2-40B4-BE49-F238E27FC236}">
                <a16:creationId xmlns:a16="http://schemas.microsoft.com/office/drawing/2014/main" id="{39646551-6228-AC6F-9F30-322113ABC64A}"/>
              </a:ext>
            </a:extLst>
          </p:cNvPr>
          <p:cNvSpPr>
            <a:spLocks noGrp="1"/>
          </p:cNvSpPr>
          <p:nvPr>
            <p:ph type="pic" sz="quarter" idx="13"/>
          </p:nvPr>
        </p:nvSpPr>
        <p:spPr>
          <a:xfrm>
            <a:off x="234001" y="1351100"/>
            <a:ext cx="7320685" cy="476665"/>
          </a:xfrm>
        </p:spPr>
        <p:txBody>
          <a:bodyPr/>
          <a:lstStyle/>
          <a:p>
            <a:pPr marL="457200" indent="-457200">
              <a:buFont typeface="Arial" panose="020B0604020202020204" pitchFamily="34" charset="0"/>
              <a:buChar char="•"/>
            </a:pPr>
            <a:r>
              <a:rPr lang="en-US">
                <a:solidFill>
                  <a:srgbClr val="002060"/>
                </a:solidFill>
              </a:rPr>
              <a:t>Losses computed in post processing phase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3DEC53-0799-63EB-845C-DD8634D86D10}"/>
                  </a:ext>
                </a:extLst>
              </p:cNvPr>
              <p:cNvSpPr txBox="1"/>
              <p:nvPr/>
            </p:nvSpPr>
            <p:spPr>
              <a:xfrm>
                <a:off x="1011767" y="1784424"/>
                <a:ext cx="4139916" cy="5291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𝑃</m:t>
                          </m:r>
                        </m:e>
                        <m:sub>
                          <m:r>
                            <m:rPr>
                              <m:sty m:val="p"/>
                            </m:rPr>
                            <a:rPr lang="en-US" sz="2600">
                              <a:solidFill>
                                <a:srgbClr val="002060"/>
                              </a:solidFill>
                              <a:latin typeface="Cambria Math" panose="02040503050406030204" pitchFamily="18" charset="0"/>
                              <a:ea typeface="Cambria Math" panose="02040503050406030204" pitchFamily="18" charset="0"/>
                            </a:rPr>
                            <m:t>loss</m:t>
                          </m:r>
                        </m:sub>
                      </m:sSub>
                      <m:r>
                        <a:rPr lang="en-US" sz="2600">
                          <a:solidFill>
                            <a:srgbClr val="002060"/>
                          </a:solidFill>
                          <a:latin typeface="Cambria Math" panose="02040503050406030204" pitchFamily="18" charset="0"/>
                          <a:ea typeface="Cambria Math" panose="02040503050406030204" pitchFamily="18" charset="0"/>
                        </a:rPr>
                        <m:t>=</m:t>
                      </m:r>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𝑃</m:t>
                          </m:r>
                        </m:e>
                        <m:sub>
                          <m:r>
                            <m:rPr>
                              <m:sty m:val="p"/>
                            </m:rPr>
                            <a:rPr lang="en-US" sz="2600">
                              <a:solidFill>
                                <a:srgbClr val="002060"/>
                              </a:solidFill>
                              <a:latin typeface="Cambria Math" panose="02040503050406030204" pitchFamily="18" charset="0"/>
                              <a:ea typeface="Cambria Math" panose="02040503050406030204" pitchFamily="18" charset="0"/>
                            </a:rPr>
                            <m:t>hys</m:t>
                          </m:r>
                        </m:sub>
                      </m:sSub>
                      <m:r>
                        <a:rPr lang="en-US" sz="2600">
                          <a:solidFill>
                            <a:srgbClr val="002060"/>
                          </a:solidFill>
                          <a:latin typeface="Cambria Math" panose="02040503050406030204" pitchFamily="18" charset="0"/>
                          <a:ea typeface="Cambria Math" panose="02040503050406030204" pitchFamily="18" charset="0"/>
                        </a:rPr>
                        <m:t>+</m:t>
                      </m:r>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𝑃</m:t>
                          </m:r>
                        </m:e>
                        <m:sub>
                          <m:r>
                            <m:rPr>
                              <m:sty m:val="p"/>
                            </m:rPr>
                            <a:rPr lang="en-US" sz="2600">
                              <a:solidFill>
                                <a:srgbClr val="002060"/>
                              </a:solidFill>
                              <a:latin typeface="Cambria Math" panose="02040503050406030204" pitchFamily="18" charset="0"/>
                              <a:ea typeface="Cambria Math" panose="02040503050406030204" pitchFamily="18" charset="0"/>
                            </a:rPr>
                            <m:t>eddy</m:t>
                          </m:r>
                        </m:sub>
                      </m:sSub>
                      <m:r>
                        <a:rPr lang="en-US" sz="2600">
                          <a:solidFill>
                            <a:srgbClr val="002060"/>
                          </a:solidFill>
                          <a:latin typeface="Cambria Math" panose="02040503050406030204" pitchFamily="18" charset="0"/>
                          <a:ea typeface="Cambria Math" panose="02040503050406030204" pitchFamily="18" charset="0"/>
                        </a:rPr>
                        <m:t>+</m:t>
                      </m:r>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𝑃</m:t>
                          </m:r>
                        </m:e>
                        <m:sub>
                          <m:r>
                            <m:rPr>
                              <m:sty m:val="p"/>
                            </m:rPr>
                            <a:rPr lang="en-US" sz="2600">
                              <a:solidFill>
                                <a:srgbClr val="002060"/>
                              </a:solidFill>
                              <a:latin typeface="Cambria Math" panose="02040503050406030204" pitchFamily="18" charset="0"/>
                              <a:ea typeface="Cambria Math" panose="02040503050406030204" pitchFamily="18" charset="0"/>
                            </a:rPr>
                            <m:t>exc</m:t>
                          </m:r>
                        </m:sub>
                      </m:sSub>
                    </m:oMath>
                  </m:oMathPara>
                </a14:m>
                <a:endParaRPr lang="en-US" sz="2600">
                  <a:solidFill>
                    <a:srgbClr val="00206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363DEC53-0799-63EB-845C-DD8634D86D10}"/>
                  </a:ext>
                </a:extLst>
              </p:cNvPr>
              <p:cNvSpPr txBox="1">
                <a:spLocks noRot="1" noChangeAspect="1" noMove="1" noResize="1" noEditPoints="1" noAdjustHandles="1" noChangeArrowheads="1" noChangeShapeType="1" noTextEdit="1"/>
              </p:cNvSpPr>
              <p:nvPr/>
            </p:nvSpPr>
            <p:spPr>
              <a:xfrm>
                <a:off x="1011767" y="1784424"/>
                <a:ext cx="4139916" cy="529184"/>
              </a:xfrm>
              <a:prstGeom prst="rect">
                <a:avLst/>
              </a:prstGeom>
              <a:blipFill>
                <a:blip r:embed="rId4"/>
                <a:stretch>
                  <a:fillRect/>
                </a:stretch>
              </a:blipFill>
            </p:spPr>
            <p:txBody>
              <a:bodyPr/>
              <a:lstStyle/>
              <a:p>
                <a:r>
                  <a:rPr lang="en-US">
                    <a:noFill/>
                  </a:rPr>
                  <a:t> </a:t>
                </a:r>
              </a:p>
            </p:txBody>
          </p:sp>
        </mc:Fallback>
      </mc:AlternateContent>
      <p:sp>
        <p:nvSpPr>
          <p:cNvPr id="9" name="Picture Placeholder 3">
            <a:extLst>
              <a:ext uri="{FF2B5EF4-FFF2-40B4-BE49-F238E27FC236}">
                <a16:creationId xmlns:a16="http://schemas.microsoft.com/office/drawing/2014/main" id="{E96BF6DB-DE6D-3366-B862-657137FC65D8}"/>
              </a:ext>
            </a:extLst>
          </p:cNvPr>
          <p:cNvSpPr txBox="1">
            <a:spLocks/>
          </p:cNvSpPr>
          <p:nvPr/>
        </p:nvSpPr>
        <p:spPr>
          <a:xfrm>
            <a:off x="217690" y="2744111"/>
            <a:ext cx="7320685" cy="476665"/>
          </a:xfrm>
          <a:prstGeom prst="rect">
            <a:avLst/>
          </a:prstGeom>
        </p:spPr>
        <p:txBody>
          <a:bodyPr vert="horz" lIns="0" tIns="0" rIns="0" bIns="0" rtlCol="0">
            <a:noAutofit/>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solidFill>
                  <a:srgbClr val="002060"/>
                </a:solidFill>
              </a:rPr>
              <a:t>Only hysteresis computed in post processing phase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6ADCB82-4684-B031-3F32-D229BA48E38D}"/>
                  </a:ext>
                </a:extLst>
              </p:cNvPr>
              <p:cNvSpPr txBox="1"/>
              <p:nvPr/>
            </p:nvSpPr>
            <p:spPr>
              <a:xfrm>
                <a:off x="995456" y="3177435"/>
                <a:ext cx="3294300" cy="9628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600" i="1">
                              <a:solidFill>
                                <a:srgbClr val="002060"/>
                              </a:solidFill>
                              <a:latin typeface="Cambria Math" panose="02040503050406030204" pitchFamily="18" charset="0"/>
                              <a:ea typeface="Cambria Math" panose="02040503050406030204" pitchFamily="18" charset="0"/>
                            </a:rPr>
                          </m:ctrlPr>
                        </m:accPr>
                        <m:e>
                          <m:r>
                            <a:rPr lang="en-US" sz="2600">
                              <a:solidFill>
                                <a:srgbClr val="002060"/>
                              </a:solidFill>
                              <a:latin typeface="Cambria Math" panose="02040503050406030204" pitchFamily="18" charset="0"/>
                              <a:ea typeface="Cambria Math" panose="02040503050406030204" pitchFamily="18" charset="0"/>
                            </a:rPr>
                            <m:t>𝐻</m:t>
                          </m:r>
                        </m:e>
                      </m:acc>
                      <m:r>
                        <a:rPr lang="en-US" sz="2600">
                          <a:solidFill>
                            <a:srgbClr val="002060"/>
                          </a:solidFill>
                          <a:latin typeface="Cambria Math" panose="02040503050406030204" pitchFamily="18" charset="0"/>
                          <a:ea typeface="Cambria Math" panose="02040503050406030204" pitchFamily="18" charset="0"/>
                        </a:rPr>
                        <m:t>=</m:t>
                      </m:r>
                      <m:sSub>
                        <m:sSubPr>
                          <m:ctrlPr>
                            <a:rPr lang="en-US" sz="2600" i="1">
                              <a:solidFill>
                                <a:srgbClr val="002060"/>
                              </a:solidFill>
                              <a:latin typeface="Cambria Math" panose="02040503050406030204" pitchFamily="18" charset="0"/>
                              <a:ea typeface="Cambria Math" panose="02040503050406030204" pitchFamily="18" charset="0"/>
                            </a:rPr>
                          </m:ctrlPr>
                        </m:sSubPr>
                        <m:e>
                          <m:acc>
                            <m:accPr>
                              <m:chr m:val="⃗"/>
                              <m:ctrlPr>
                                <a:rPr lang="en-US" sz="2600" i="1">
                                  <a:solidFill>
                                    <a:srgbClr val="002060"/>
                                  </a:solidFill>
                                  <a:latin typeface="Cambria Math" panose="02040503050406030204" pitchFamily="18" charset="0"/>
                                  <a:ea typeface="Cambria Math" panose="02040503050406030204" pitchFamily="18" charset="0"/>
                                </a:rPr>
                              </m:ctrlPr>
                            </m:accPr>
                            <m:e>
                              <m:r>
                                <a:rPr lang="en-US" sz="2600">
                                  <a:solidFill>
                                    <a:srgbClr val="002060"/>
                                  </a:solidFill>
                                  <a:latin typeface="Cambria Math" panose="02040503050406030204" pitchFamily="18" charset="0"/>
                                  <a:ea typeface="Cambria Math" panose="02040503050406030204" pitchFamily="18" charset="0"/>
                                </a:rPr>
                                <m:t>𝐻</m:t>
                              </m:r>
                            </m:e>
                          </m:acc>
                        </m:e>
                        <m:sub>
                          <m:r>
                            <m:rPr>
                              <m:sty m:val="p"/>
                            </m:rPr>
                            <a:rPr lang="en-US" sz="2600">
                              <a:solidFill>
                                <a:srgbClr val="002060"/>
                              </a:solidFill>
                              <a:latin typeface="Cambria Math" panose="02040503050406030204" pitchFamily="18" charset="0"/>
                              <a:ea typeface="Cambria Math" panose="02040503050406030204" pitchFamily="18" charset="0"/>
                            </a:rPr>
                            <m:t>svc</m:t>
                          </m:r>
                        </m:sub>
                      </m:sSub>
                      <m:r>
                        <a:rPr lang="en-US" sz="2600">
                          <a:solidFill>
                            <a:srgbClr val="002060"/>
                          </a:solidFill>
                          <a:latin typeface="Cambria Math" panose="02040503050406030204" pitchFamily="18" charset="0"/>
                          <a:ea typeface="Cambria Math" panose="02040503050406030204" pitchFamily="18" charset="0"/>
                        </a:rPr>
                        <m:t>+</m:t>
                      </m:r>
                      <m:limLow>
                        <m:limLowPr>
                          <m:ctrlPr>
                            <a:rPr lang="en-US" sz="2600" i="1">
                              <a:solidFill>
                                <a:srgbClr val="002060"/>
                              </a:solidFill>
                              <a:latin typeface="Cambria Math" panose="02040503050406030204" pitchFamily="18" charset="0"/>
                              <a:ea typeface="Cambria Math" panose="02040503050406030204" pitchFamily="18" charset="0"/>
                            </a:rPr>
                          </m:ctrlPr>
                        </m:limLowPr>
                        <m:e>
                          <m:groupChr>
                            <m:groupChrPr>
                              <m:chr m:val="⏟"/>
                              <m:ctrlPr>
                                <a:rPr lang="en-US" sz="2600" i="1">
                                  <a:solidFill>
                                    <a:srgbClr val="002060"/>
                                  </a:solidFill>
                                  <a:latin typeface="Cambria Math" panose="02040503050406030204" pitchFamily="18" charset="0"/>
                                  <a:ea typeface="Cambria Math" panose="02040503050406030204" pitchFamily="18" charset="0"/>
                                </a:rPr>
                              </m:ctrlPr>
                            </m:groupChrPr>
                            <m:e>
                              <m:sSub>
                                <m:sSubPr>
                                  <m:ctrlPr>
                                    <a:rPr lang="en-US" sz="2600" i="1">
                                      <a:solidFill>
                                        <a:srgbClr val="002060"/>
                                      </a:solidFill>
                                      <a:latin typeface="Cambria Math" panose="02040503050406030204" pitchFamily="18" charset="0"/>
                                      <a:ea typeface="Cambria Math" panose="02040503050406030204" pitchFamily="18" charset="0"/>
                                    </a:rPr>
                                  </m:ctrlPr>
                                </m:sSubPr>
                                <m:e>
                                  <m:acc>
                                    <m:accPr>
                                      <m:chr m:val="⃗"/>
                                      <m:ctrlPr>
                                        <a:rPr lang="en-US" sz="2600" i="1">
                                          <a:solidFill>
                                            <a:srgbClr val="002060"/>
                                          </a:solidFill>
                                          <a:latin typeface="Cambria Math" panose="02040503050406030204" pitchFamily="18" charset="0"/>
                                          <a:ea typeface="Cambria Math" panose="02040503050406030204" pitchFamily="18" charset="0"/>
                                        </a:rPr>
                                      </m:ctrlPr>
                                    </m:accPr>
                                    <m:e>
                                      <m:r>
                                        <a:rPr lang="en-US" sz="2600">
                                          <a:solidFill>
                                            <a:srgbClr val="002060"/>
                                          </a:solidFill>
                                          <a:latin typeface="Cambria Math" panose="02040503050406030204" pitchFamily="18" charset="0"/>
                                          <a:ea typeface="Cambria Math" panose="02040503050406030204" pitchFamily="18" charset="0"/>
                                        </a:rPr>
                                        <m:t>𝐻</m:t>
                                      </m:r>
                                    </m:e>
                                  </m:acc>
                                </m:e>
                                <m:sub>
                                  <m:r>
                                    <m:rPr>
                                      <m:sty m:val="p"/>
                                    </m:rPr>
                                    <a:rPr lang="en-US" sz="2600">
                                      <a:solidFill>
                                        <a:srgbClr val="002060"/>
                                      </a:solidFill>
                                      <a:latin typeface="Cambria Math" panose="02040503050406030204" pitchFamily="18" charset="0"/>
                                      <a:ea typeface="Cambria Math" panose="02040503050406030204" pitchFamily="18" charset="0"/>
                                    </a:rPr>
                                    <m:t>cl</m:t>
                                  </m:r>
                                </m:sub>
                              </m:sSub>
                              <m:r>
                                <a:rPr lang="en-US" sz="2600">
                                  <a:solidFill>
                                    <a:srgbClr val="002060"/>
                                  </a:solidFill>
                                  <a:latin typeface="Cambria Math" panose="02040503050406030204" pitchFamily="18" charset="0"/>
                                  <a:ea typeface="Cambria Math" panose="02040503050406030204" pitchFamily="18" charset="0"/>
                                </a:rPr>
                                <m:t>+</m:t>
                              </m:r>
                              <m:sSub>
                                <m:sSubPr>
                                  <m:ctrlPr>
                                    <a:rPr lang="en-US" sz="2600" i="1">
                                      <a:solidFill>
                                        <a:srgbClr val="002060"/>
                                      </a:solidFill>
                                      <a:latin typeface="Cambria Math" panose="02040503050406030204" pitchFamily="18" charset="0"/>
                                      <a:ea typeface="Cambria Math" panose="02040503050406030204" pitchFamily="18" charset="0"/>
                                    </a:rPr>
                                  </m:ctrlPr>
                                </m:sSubPr>
                                <m:e>
                                  <m:acc>
                                    <m:accPr>
                                      <m:chr m:val="⃗"/>
                                      <m:ctrlPr>
                                        <a:rPr lang="en-US" sz="2600" i="1">
                                          <a:solidFill>
                                            <a:srgbClr val="002060"/>
                                          </a:solidFill>
                                          <a:latin typeface="Cambria Math" panose="02040503050406030204" pitchFamily="18" charset="0"/>
                                          <a:ea typeface="Cambria Math" panose="02040503050406030204" pitchFamily="18" charset="0"/>
                                        </a:rPr>
                                      </m:ctrlPr>
                                    </m:accPr>
                                    <m:e>
                                      <m:r>
                                        <a:rPr lang="en-US" sz="2600">
                                          <a:solidFill>
                                            <a:srgbClr val="002060"/>
                                          </a:solidFill>
                                          <a:latin typeface="Cambria Math" panose="02040503050406030204" pitchFamily="18" charset="0"/>
                                          <a:ea typeface="Cambria Math" panose="02040503050406030204" pitchFamily="18" charset="0"/>
                                        </a:rPr>
                                        <m:t>𝐻</m:t>
                                      </m:r>
                                    </m:e>
                                  </m:acc>
                                </m:e>
                                <m:sub>
                                  <m:r>
                                    <m:rPr>
                                      <m:sty m:val="p"/>
                                    </m:rPr>
                                    <a:rPr lang="en-US" sz="2600">
                                      <a:solidFill>
                                        <a:srgbClr val="002060"/>
                                      </a:solidFill>
                                      <a:latin typeface="Cambria Math" panose="02040503050406030204" pitchFamily="18" charset="0"/>
                                      <a:ea typeface="Cambria Math" panose="02040503050406030204" pitchFamily="18" charset="0"/>
                                    </a:rPr>
                                    <m:t>ex</m:t>
                                  </m:r>
                                </m:sub>
                              </m:sSub>
                            </m:e>
                          </m:groupChr>
                        </m:e>
                        <m:lim>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𝐻</m:t>
                              </m:r>
                            </m:e>
                            <m:sub>
                              <m:r>
                                <m:rPr>
                                  <m:sty m:val="p"/>
                                </m:rPr>
                                <a:rPr lang="en-US" sz="2600">
                                  <a:solidFill>
                                    <a:srgbClr val="002060"/>
                                  </a:solidFill>
                                  <a:latin typeface="Cambria Math" panose="02040503050406030204" pitchFamily="18" charset="0"/>
                                  <a:ea typeface="Cambria Math" panose="02040503050406030204" pitchFamily="18" charset="0"/>
                                </a:rPr>
                                <m:t>dyn</m:t>
                              </m:r>
                            </m:sub>
                          </m:sSub>
                        </m:lim>
                      </m:limLow>
                    </m:oMath>
                  </m:oMathPara>
                </a14:m>
                <a:endParaRPr lang="en-US" sz="2600">
                  <a:solidFill>
                    <a:srgbClr val="002060"/>
                  </a:solidFill>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56ADCB82-4684-B031-3F32-D229BA48E38D}"/>
                  </a:ext>
                </a:extLst>
              </p:cNvPr>
              <p:cNvSpPr txBox="1">
                <a:spLocks noRot="1" noChangeAspect="1" noMove="1" noResize="1" noEditPoints="1" noAdjustHandles="1" noChangeArrowheads="1" noChangeShapeType="1" noTextEdit="1"/>
              </p:cNvSpPr>
              <p:nvPr/>
            </p:nvSpPr>
            <p:spPr>
              <a:xfrm>
                <a:off x="995456" y="3177435"/>
                <a:ext cx="3294300" cy="962828"/>
              </a:xfrm>
              <a:prstGeom prst="rect">
                <a:avLst/>
              </a:prstGeom>
              <a:blipFill>
                <a:blip r:embed="rId5"/>
                <a:stretch>
                  <a:fillRect/>
                </a:stretch>
              </a:blipFill>
            </p:spPr>
            <p:txBody>
              <a:bodyPr/>
              <a:lstStyle/>
              <a:p>
                <a:r>
                  <a:rPr lang="en-US">
                    <a:noFill/>
                  </a:rPr>
                  <a:t> </a:t>
                </a:r>
              </a:p>
            </p:txBody>
          </p:sp>
        </mc:Fallback>
      </mc:AlternateContent>
      <p:sp>
        <p:nvSpPr>
          <p:cNvPr id="13" name="Picture Placeholder 3">
            <a:extLst>
              <a:ext uri="{FF2B5EF4-FFF2-40B4-BE49-F238E27FC236}">
                <a16:creationId xmlns:a16="http://schemas.microsoft.com/office/drawing/2014/main" id="{57F5F717-9D1D-D010-60B0-85F96079C384}"/>
              </a:ext>
            </a:extLst>
          </p:cNvPr>
          <p:cNvSpPr txBox="1">
            <a:spLocks/>
          </p:cNvSpPr>
          <p:nvPr/>
        </p:nvSpPr>
        <p:spPr>
          <a:xfrm>
            <a:off x="234001" y="4203944"/>
            <a:ext cx="7320685" cy="476665"/>
          </a:xfrm>
          <a:prstGeom prst="rect">
            <a:avLst/>
          </a:prstGeom>
        </p:spPr>
        <p:txBody>
          <a:bodyPr vert="horz" lIns="0" tIns="0" rIns="0" bIns="0" rtlCol="0">
            <a:noAutofit/>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solidFill>
                  <a:srgbClr val="002060"/>
                </a:solidFill>
              </a:rPr>
              <a:t>Full hysteresis implementation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318AABA-17A9-062A-4CAC-9ADE422F94FF}"/>
                  </a:ext>
                </a:extLst>
              </p:cNvPr>
              <p:cNvSpPr txBox="1"/>
              <p:nvPr/>
            </p:nvSpPr>
            <p:spPr>
              <a:xfrm>
                <a:off x="131713" y="4629737"/>
                <a:ext cx="7422973" cy="9126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supHide m:val="on"/>
                          <m:ctrlPr>
                            <a:rPr lang="en-US" sz="2600" i="1">
                              <a:solidFill>
                                <a:srgbClr val="002060"/>
                              </a:solidFill>
                              <a:latin typeface="Cambria Math" panose="02040503050406030204" pitchFamily="18" charset="0"/>
                              <a:ea typeface="Cambria Math" panose="02040503050406030204" pitchFamily="18" charset="0"/>
                            </a:rPr>
                          </m:ctrlPr>
                        </m:naryPr>
                        <m:sub>
                          <m:r>
                            <m:rPr>
                              <m:sty m:val="p"/>
                            </m:rPr>
                            <a:rPr lang="en-US" sz="2600">
                              <a:solidFill>
                                <a:srgbClr val="002060"/>
                              </a:solidFill>
                              <a:latin typeface="Cambria Math" panose="02040503050406030204" pitchFamily="18" charset="0"/>
                              <a:ea typeface="Cambria Math" panose="02040503050406030204" pitchFamily="18" charset="0"/>
                            </a:rPr>
                            <m:t>Ω</m:t>
                          </m:r>
                        </m:sub>
                        <m:sup/>
                        <m:e>
                          <m:r>
                            <a:rPr lang="en-US" sz="2600">
                              <a:solidFill>
                                <a:srgbClr val="002060"/>
                              </a:solidFill>
                              <a:latin typeface="Cambria Math" panose="02040503050406030204" pitchFamily="18" charset="0"/>
                              <a:ea typeface="Cambria Math" panose="02040503050406030204" pitchFamily="18" charset="0"/>
                            </a:rPr>
                            <m:t>(</m:t>
                          </m:r>
                          <m:sSub>
                            <m:sSubPr>
                              <m:ctrlPr>
                                <a:rPr lang="en-US" sz="2600" i="1">
                                  <a:solidFill>
                                    <a:srgbClr val="002060"/>
                                  </a:solidFill>
                                  <a:latin typeface="Cambria Math" panose="02040503050406030204" pitchFamily="18" charset="0"/>
                                  <a:ea typeface="Cambria Math" panose="02040503050406030204" pitchFamily="18" charset="0"/>
                                </a:rPr>
                              </m:ctrlPr>
                            </m:sSubPr>
                            <m:e>
                              <m:r>
                                <m:rPr>
                                  <m:sty m:val="p"/>
                                </m:rPr>
                                <a:rPr lang="en-US" sz="2600">
                                  <a:solidFill>
                                    <a:srgbClr val="002060"/>
                                  </a:solidFill>
                                  <a:latin typeface="Cambria Math" panose="02040503050406030204" pitchFamily="18" charset="0"/>
                                  <a:ea typeface="Cambria Math" panose="02040503050406030204" pitchFamily="18" charset="0"/>
                                </a:rPr>
                                <m:t>∇</m:t>
                              </m:r>
                            </m:e>
                            <m:sub>
                              <m:r>
                                <a:rPr lang="en-US" sz="2600">
                                  <a:solidFill>
                                    <a:srgbClr val="002060"/>
                                  </a:solidFill>
                                  <a:latin typeface="Cambria Math" panose="02040503050406030204" pitchFamily="18" charset="0"/>
                                  <a:ea typeface="Cambria Math" panose="02040503050406030204" pitchFamily="18" charset="0"/>
                                </a:rPr>
                                <m:t>𝑖</m:t>
                              </m:r>
                            </m:sub>
                          </m:sSub>
                          <m:r>
                            <a:rPr lang="en-US" sz="2600" dirty="0">
                              <a:solidFill>
                                <a:srgbClr val="002060"/>
                              </a:solidFill>
                              <a:latin typeface="Cambria Math" panose="02040503050406030204" pitchFamily="18" charset="0"/>
                              <a:ea typeface="Cambria Math" panose="02040503050406030204" pitchFamily="18" charset="0"/>
                            </a:rPr>
                            <m:t>𝛽</m:t>
                          </m:r>
                          <m:d>
                            <m:dPr>
                              <m:ctrlPr>
                                <a:rPr lang="en-US" sz="2600" i="1">
                                  <a:solidFill>
                                    <a:srgbClr val="002060"/>
                                  </a:solidFill>
                                  <a:latin typeface="Cambria Math" panose="02040503050406030204" pitchFamily="18" charset="0"/>
                                  <a:ea typeface="Cambria Math" panose="02040503050406030204" pitchFamily="18" charset="0"/>
                                </a:rPr>
                              </m:ctrlPr>
                            </m:dPr>
                            <m:e>
                              <m:sSubSup>
                                <m:sSubSupPr>
                                  <m:ctrlPr>
                                    <a:rPr lang="en-US" sz="2600" i="1">
                                      <a:solidFill>
                                        <a:srgbClr val="002060"/>
                                      </a:solidFill>
                                      <a:latin typeface="Cambria Math" panose="02040503050406030204" pitchFamily="18" charset="0"/>
                                      <a:ea typeface="Cambria Math" panose="02040503050406030204" pitchFamily="18" charset="0"/>
                                    </a:rPr>
                                  </m:ctrlPr>
                                </m:sSubSupPr>
                                <m:e>
                                  <m:r>
                                    <a:rPr lang="en-US" sz="2600">
                                      <a:solidFill>
                                        <a:srgbClr val="002060"/>
                                      </a:solidFill>
                                      <a:latin typeface="Cambria Math" panose="02040503050406030204" pitchFamily="18" charset="0"/>
                                      <a:ea typeface="Cambria Math" panose="02040503050406030204" pitchFamily="18" charset="0"/>
                                    </a:rPr>
                                    <m:t>𝐻</m:t>
                                  </m:r>
                                </m:e>
                                <m:sub>
                                  <m:r>
                                    <a:rPr lang="en-US" sz="2600">
                                      <a:solidFill>
                                        <a:srgbClr val="002060"/>
                                      </a:solidFill>
                                      <a:latin typeface="Cambria Math" panose="02040503050406030204" pitchFamily="18" charset="0"/>
                                      <a:ea typeface="Cambria Math" panose="02040503050406030204" pitchFamily="18" charset="0"/>
                                    </a:rPr>
                                    <m:t>𝑖</m:t>
                                  </m:r>
                                </m:sub>
                                <m:sup>
                                  <m:r>
                                    <a:rPr lang="en-US" sz="2600">
                                      <a:solidFill>
                                        <a:srgbClr val="002060"/>
                                      </a:solidFill>
                                      <a:latin typeface="Cambria Math" panose="02040503050406030204" pitchFamily="18" charset="0"/>
                                      <a:ea typeface="Cambria Math" panose="02040503050406030204" pitchFamily="18" charset="0"/>
                                    </a:rPr>
                                    <m:t>∗</m:t>
                                  </m:r>
                                </m:sup>
                              </m:sSubSup>
                            </m:e>
                          </m:d>
                          <m:r>
                            <a:rPr lang="en-US" sz="2600">
                              <a:solidFill>
                                <a:srgbClr val="002060"/>
                              </a:solidFill>
                              <a:latin typeface="Cambria Math" panose="02040503050406030204" pitchFamily="18" charset="0"/>
                              <a:ea typeface="Cambria Math" panose="02040503050406030204" pitchFamily="18" charset="0"/>
                            </a:rPr>
                            <m:t>+</m:t>
                          </m:r>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𝐽</m:t>
                              </m:r>
                            </m:e>
                            <m:sub>
                              <m:r>
                                <a:rPr lang="en-US" sz="2600">
                                  <a:solidFill>
                                    <a:srgbClr val="002060"/>
                                  </a:solidFill>
                                  <a:latin typeface="Cambria Math" panose="02040503050406030204" pitchFamily="18" charset="0"/>
                                  <a:ea typeface="Cambria Math" panose="02040503050406030204" pitchFamily="18" charset="0"/>
                                </a:rPr>
                                <m:t>2</m:t>
                              </m:r>
                            </m:sub>
                          </m:sSub>
                          <m:r>
                            <a:rPr lang="en-US" sz="2600" dirty="0">
                              <a:solidFill>
                                <a:srgbClr val="002060"/>
                              </a:solidFill>
                              <a:latin typeface="Cambria Math" panose="02040503050406030204" pitchFamily="18" charset="0"/>
                              <a:ea typeface="Cambria Math" panose="02040503050406030204" pitchFamily="18" charset="0"/>
                            </a:rPr>
                            <m:t>⋅</m:t>
                          </m:r>
                          <m:sSub>
                            <m:sSubPr>
                              <m:ctrlPr>
                                <a:rPr lang="en-US" sz="2600" i="1" dirty="0">
                                  <a:solidFill>
                                    <a:srgbClr val="002060"/>
                                  </a:solidFill>
                                  <a:latin typeface="Cambria Math" panose="02040503050406030204" pitchFamily="18" charset="0"/>
                                  <a:ea typeface="Cambria Math" panose="02040503050406030204" pitchFamily="18" charset="0"/>
                                </a:rPr>
                              </m:ctrlPr>
                            </m:sSubPr>
                            <m:e>
                              <m:r>
                                <a:rPr lang="en-US" sz="2600" dirty="0">
                                  <a:solidFill>
                                    <a:srgbClr val="002060"/>
                                  </a:solidFill>
                                  <a:latin typeface="Cambria Math" panose="02040503050406030204" pitchFamily="18" charset="0"/>
                                  <a:ea typeface="Cambria Math" panose="02040503050406030204" pitchFamily="18" charset="0"/>
                                </a:rPr>
                                <m:t>𝛽</m:t>
                              </m:r>
                            </m:e>
                            <m:sub>
                              <m:r>
                                <a:rPr lang="en-US" sz="2600" dirty="0">
                                  <a:solidFill>
                                    <a:srgbClr val="002060"/>
                                  </a:solidFill>
                                  <a:latin typeface="Cambria Math" panose="02040503050406030204" pitchFamily="18" charset="0"/>
                                  <a:ea typeface="Cambria Math" panose="02040503050406030204" pitchFamily="18" charset="0"/>
                                </a:rPr>
                                <m:t>𝑛</m:t>
                              </m:r>
                            </m:sub>
                          </m:sSub>
                          <m:r>
                            <a:rPr lang="en-US" sz="2600" dirty="0">
                              <a:solidFill>
                                <a:srgbClr val="002060"/>
                              </a:solidFill>
                              <a:latin typeface="Cambria Math" panose="02040503050406030204" pitchFamily="18" charset="0"/>
                              <a:ea typeface="Cambria Math" panose="02040503050406030204" pitchFamily="18" charset="0"/>
                            </a:rPr>
                            <m:t>)</m:t>
                          </m:r>
                          <m:r>
                            <m:rPr>
                              <m:sty m:val="p"/>
                            </m:rPr>
                            <a:rPr lang="en-US" sz="2600" dirty="0">
                              <a:solidFill>
                                <a:srgbClr val="002060"/>
                              </a:solidFill>
                              <a:latin typeface="Cambria Math" panose="02040503050406030204" pitchFamily="18" charset="0"/>
                              <a:ea typeface="Cambria Math" panose="02040503050406030204" pitchFamily="18" charset="0"/>
                            </a:rPr>
                            <m:t>dΩ</m:t>
                          </m:r>
                        </m:e>
                      </m:nary>
                      <m:r>
                        <a:rPr lang="en-US" sz="2600" dirty="0">
                          <a:solidFill>
                            <a:srgbClr val="002060"/>
                          </a:solidFill>
                          <a:latin typeface="Cambria Math" panose="02040503050406030204" pitchFamily="18" charset="0"/>
                          <a:ea typeface="Cambria Math" panose="02040503050406030204" pitchFamily="18" charset="0"/>
                        </a:rPr>
                        <m:t>+</m:t>
                      </m:r>
                      <m:nary>
                        <m:naryPr>
                          <m:supHide m:val="on"/>
                          <m:ctrlPr>
                            <a:rPr lang="en-US" sz="2600" i="1" dirty="0">
                              <a:solidFill>
                                <a:srgbClr val="002060"/>
                              </a:solidFill>
                              <a:latin typeface="Cambria Math" panose="02040503050406030204" pitchFamily="18" charset="0"/>
                              <a:ea typeface="Cambria Math" panose="02040503050406030204" pitchFamily="18" charset="0"/>
                            </a:rPr>
                          </m:ctrlPr>
                        </m:naryPr>
                        <m:sub>
                          <m:r>
                            <a:rPr lang="en-US" sz="2600" dirty="0">
                              <a:solidFill>
                                <a:srgbClr val="002060"/>
                              </a:solidFill>
                              <a:latin typeface="Cambria Math" panose="02040503050406030204" pitchFamily="18" charset="0"/>
                              <a:ea typeface="Cambria Math" panose="02040503050406030204" pitchFamily="18" charset="0"/>
                            </a:rPr>
                            <m:t>𝜕</m:t>
                          </m:r>
                          <m:r>
                            <m:rPr>
                              <m:sty m:val="p"/>
                            </m:rPr>
                            <a:rPr lang="en-US" sz="2600" dirty="0">
                              <a:solidFill>
                                <a:srgbClr val="002060"/>
                              </a:solidFill>
                              <a:latin typeface="Cambria Math" panose="02040503050406030204" pitchFamily="18" charset="0"/>
                              <a:ea typeface="Cambria Math" panose="02040503050406030204" pitchFamily="18" charset="0"/>
                            </a:rPr>
                            <m:t>Ω</m:t>
                          </m:r>
                        </m:sub>
                        <m:sup/>
                        <m:e>
                          <m:r>
                            <a:rPr lang="en-US" sz="2600" dirty="0">
                              <a:solidFill>
                                <a:srgbClr val="002060"/>
                              </a:solidFill>
                              <a:latin typeface="Cambria Math" panose="02040503050406030204" pitchFamily="18" charset="0"/>
                              <a:ea typeface="Cambria Math" panose="02040503050406030204" pitchFamily="18" charset="0"/>
                            </a:rPr>
                            <m:t>𝛽</m:t>
                          </m:r>
                          <m:d>
                            <m:dPr>
                              <m:ctrlPr>
                                <a:rPr lang="en-US" sz="2600" i="1">
                                  <a:solidFill>
                                    <a:srgbClr val="002060"/>
                                  </a:solidFill>
                                  <a:latin typeface="Cambria Math" panose="02040503050406030204" pitchFamily="18" charset="0"/>
                                  <a:ea typeface="Cambria Math" panose="02040503050406030204" pitchFamily="18" charset="0"/>
                                </a:rPr>
                              </m:ctrlPr>
                            </m:dPr>
                            <m:e>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𝐻</m:t>
                                  </m:r>
                                </m:e>
                                <m:sub>
                                  <m:r>
                                    <a:rPr lang="en-US" sz="2600">
                                      <a:solidFill>
                                        <a:srgbClr val="002060"/>
                                      </a:solidFill>
                                      <a:latin typeface="Cambria Math" panose="02040503050406030204" pitchFamily="18" charset="0"/>
                                      <a:ea typeface="Cambria Math" panose="02040503050406030204" pitchFamily="18" charset="0"/>
                                    </a:rPr>
                                    <m:t>𝑖</m:t>
                                  </m:r>
                                </m:sub>
                              </m:sSub>
                            </m:e>
                          </m:d>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𝑛</m:t>
                              </m:r>
                            </m:e>
                            <m:sub>
                              <m:r>
                                <a:rPr lang="en-US" sz="2600">
                                  <a:solidFill>
                                    <a:srgbClr val="002060"/>
                                  </a:solidFill>
                                  <a:latin typeface="Cambria Math" panose="02040503050406030204" pitchFamily="18" charset="0"/>
                                  <a:ea typeface="Cambria Math" panose="02040503050406030204" pitchFamily="18" charset="0"/>
                                </a:rPr>
                                <m:t>𝑖</m:t>
                              </m:r>
                            </m:sub>
                          </m:sSub>
                          <m:r>
                            <a:rPr lang="en-US" sz="2600">
                              <a:solidFill>
                                <a:srgbClr val="002060"/>
                              </a:solidFill>
                              <a:latin typeface="Cambria Math" panose="02040503050406030204" pitchFamily="18" charset="0"/>
                              <a:ea typeface="Cambria Math" panose="02040503050406030204" pitchFamily="18" charset="0"/>
                            </a:rPr>
                            <m:t>𝜕</m:t>
                          </m:r>
                          <m:r>
                            <m:rPr>
                              <m:sty m:val="p"/>
                            </m:rPr>
                            <a:rPr lang="en-US" sz="2600">
                              <a:solidFill>
                                <a:srgbClr val="002060"/>
                              </a:solidFill>
                              <a:latin typeface="Cambria Math" panose="02040503050406030204" pitchFamily="18" charset="0"/>
                              <a:ea typeface="Cambria Math" panose="02040503050406030204" pitchFamily="18" charset="0"/>
                            </a:rPr>
                            <m:t>Ω</m:t>
                          </m:r>
                        </m:e>
                      </m:nary>
                      <m:r>
                        <a:rPr lang="en-US" sz="2600" dirty="0">
                          <a:solidFill>
                            <a:srgbClr val="002060"/>
                          </a:solidFill>
                          <a:latin typeface="Cambria Math" panose="02040503050406030204" pitchFamily="18" charset="0"/>
                          <a:ea typeface="Cambria Math" panose="02040503050406030204" pitchFamily="18" charset="0"/>
                        </a:rPr>
                        <m:t>=0</m:t>
                      </m:r>
                    </m:oMath>
                  </m:oMathPara>
                </a14:m>
                <a:endParaRPr lang="en-US" sz="2600">
                  <a:solidFill>
                    <a:srgbClr val="002060"/>
                  </a:solidFill>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E318AABA-17A9-062A-4CAC-9ADE422F94FF}"/>
                  </a:ext>
                </a:extLst>
              </p:cNvPr>
              <p:cNvSpPr txBox="1">
                <a:spLocks noRot="1" noChangeAspect="1" noMove="1" noResize="1" noEditPoints="1" noAdjustHandles="1" noChangeArrowheads="1" noChangeShapeType="1" noTextEdit="1"/>
              </p:cNvSpPr>
              <p:nvPr/>
            </p:nvSpPr>
            <p:spPr>
              <a:xfrm>
                <a:off x="131713" y="4629737"/>
                <a:ext cx="7422973" cy="91268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72CF141-BA2C-6736-3FF7-D5E4D22FAF3F}"/>
                  </a:ext>
                </a:extLst>
              </p:cNvPr>
              <p:cNvSpPr txBox="1"/>
              <p:nvPr/>
            </p:nvSpPr>
            <p:spPr>
              <a:xfrm>
                <a:off x="1910731" y="5556337"/>
                <a:ext cx="3242554" cy="529184"/>
              </a:xfrm>
              <a:prstGeom prst="rect">
                <a:avLst/>
              </a:prstGeom>
              <a:noFill/>
            </p:spPr>
            <p:txBody>
              <a:bodyPr wrap="none" rtlCol="0">
                <a:spAutoFit/>
              </a:bodyPr>
              <a:lstStyle/>
              <a:p>
                <a:r>
                  <a:rPr lang="en-US" sz="2600">
                    <a:solidFill>
                      <a:srgbClr val="002060"/>
                    </a:solidFill>
                  </a:rPr>
                  <a:t>Where</a:t>
                </a:r>
                <a:r>
                  <a:rPr lang="en-US" sz="2600"/>
                  <a:t>: </a:t>
                </a:r>
                <a14:m>
                  <m:oMath xmlns:m="http://schemas.openxmlformats.org/officeDocument/2006/math">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𝐻</m:t>
                        </m:r>
                      </m:e>
                      <m:sub>
                        <m:r>
                          <a:rPr lang="en-US" sz="2600">
                            <a:solidFill>
                              <a:srgbClr val="002060"/>
                            </a:solidFill>
                            <a:latin typeface="Cambria Math" panose="02040503050406030204" pitchFamily="18" charset="0"/>
                            <a:ea typeface="Cambria Math" panose="02040503050406030204" pitchFamily="18" charset="0"/>
                          </a:rPr>
                          <m:t>𝑖</m:t>
                        </m:r>
                      </m:sub>
                    </m:sSub>
                    <m:r>
                      <a:rPr lang="en-US" sz="2600">
                        <a:solidFill>
                          <a:srgbClr val="002060"/>
                        </a:solidFill>
                        <a:latin typeface="Cambria Math" panose="02040503050406030204" pitchFamily="18" charset="0"/>
                        <a:ea typeface="Cambria Math" panose="02040503050406030204" pitchFamily="18" charset="0"/>
                      </a:rPr>
                      <m:t>=</m:t>
                    </m:r>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ℒ</m:t>
                        </m:r>
                      </m:e>
                      <m:sub>
                        <m:r>
                          <m:rPr>
                            <m:sty m:val="p"/>
                          </m:rPr>
                          <a:rPr lang="en-US" sz="2600">
                            <a:solidFill>
                              <a:srgbClr val="002060"/>
                            </a:solidFill>
                            <a:latin typeface="Cambria Math" panose="02040503050406030204" pitchFamily="18" charset="0"/>
                            <a:ea typeface="Cambria Math" panose="02040503050406030204" pitchFamily="18" charset="0"/>
                          </a:rPr>
                          <m:t>hys</m:t>
                        </m:r>
                      </m:sub>
                    </m:sSub>
                    <m:r>
                      <a:rPr lang="en-US" sz="2600">
                        <a:solidFill>
                          <a:srgbClr val="002060"/>
                        </a:solidFill>
                        <a:latin typeface="Cambria Math" panose="02040503050406030204" pitchFamily="18" charset="0"/>
                        <a:ea typeface="Cambria Math" panose="02040503050406030204" pitchFamily="18" charset="0"/>
                      </a:rPr>
                      <m:t>(</m:t>
                    </m:r>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𝐵</m:t>
                        </m:r>
                      </m:e>
                      <m:sub>
                        <m:r>
                          <a:rPr lang="en-US" sz="2600">
                            <a:solidFill>
                              <a:srgbClr val="002060"/>
                            </a:solidFill>
                            <a:latin typeface="Cambria Math" panose="02040503050406030204" pitchFamily="18" charset="0"/>
                            <a:ea typeface="Cambria Math" panose="02040503050406030204" pitchFamily="18" charset="0"/>
                          </a:rPr>
                          <m:t>𝑖</m:t>
                        </m:r>
                      </m:sub>
                    </m:sSub>
                    <m:r>
                      <a:rPr lang="en-US" sz="2600">
                        <a:solidFill>
                          <a:srgbClr val="002060"/>
                        </a:solidFill>
                        <a:latin typeface="Cambria Math" panose="02040503050406030204" pitchFamily="18" charset="0"/>
                        <a:ea typeface="Cambria Math" panose="02040503050406030204" pitchFamily="18" charset="0"/>
                      </a:rPr>
                      <m:t>)</m:t>
                    </m:r>
                  </m:oMath>
                </a14:m>
                <a:endParaRPr lang="en-US" sz="2600">
                  <a:solidFill>
                    <a:srgbClr val="002060"/>
                  </a:solidFill>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372CF141-BA2C-6736-3FF7-D5E4D22FAF3F}"/>
                  </a:ext>
                </a:extLst>
              </p:cNvPr>
              <p:cNvSpPr txBox="1">
                <a:spLocks noRot="1" noChangeAspect="1" noMove="1" noResize="1" noEditPoints="1" noAdjustHandles="1" noChangeArrowheads="1" noChangeShapeType="1" noTextEdit="1"/>
              </p:cNvSpPr>
              <p:nvPr/>
            </p:nvSpPr>
            <p:spPr>
              <a:xfrm>
                <a:off x="1910731" y="5556337"/>
                <a:ext cx="3242554" cy="529184"/>
              </a:xfrm>
              <a:prstGeom prst="rect">
                <a:avLst/>
              </a:prstGeom>
              <a:blipFill>
                <a:blip r:embed="rId7"/>
                <a:stretch>
                  <a:fillRect l="-3383" t="-8046" b="-24138"/>
                </a:stretch>
              </a:blipFill>
            </p:spPr>
            <p:txBody>
              <a:bodyPr/>
              <a:lstStyle/>
              <a:p>
                <a:r>
                  <a:rPr lang="en-US">
                    <a:noFill/>
                  </a:rPr>
                  <a:t> </a:t>
                </a:r>
              </a:p>
            </p:txBody>
          </p:sp>
        </mc:Fallback>
      </mc:AlternateContent>
      <p:sp>
        <p:nvSpPr>
          <p:cNvPr id="6" name="Text Placeholder 4">
            <a:extLst>
              <a:ext uri="{FF2B5EF4-FFF2-40B4-BE49-F238E27FC236}">
                <a16:creationId xmlns:a16="http://schemas.microsoft.com/office/drawing/2014/main" id="{5441F217-6AA8-423F-BE34-1E23A7F3A348}"/>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
        <p:nvSpPr>
          <p:cNvPr id="8" name="TextBox 7">
            <a:extLst>
              <a:ext uri="{FF2B5EF4-FFF2-40B4-BE49-F238E27FC236}">
                <a16:creationId xmlns:a16="http://schemas.microsoft.com/office/drawing/2014/main" id="{C7F6EADD-4334-9565-176D-AF587C49049E}"/>
              </a:ext>
            </a:extLst>
          </p:cNvPr>
          <p:cNvSpPr txBox="1"/>
          <p:nvPr/>
        </p:nvSpPr>
        <p:spPr>
          <a:xfrm>
            <a:off x="4876801" y="6080858"/>
            <a:ext cx="6076406" cy="861774"/>
          </a:xfrm>
          <a:prstGeom prst="rect">
            <a:avLst/>
          </a:prstGeom>
          <a:noFill/>
        </p:spPr>
        <p:txBody>
          <a:bodyPr wrap="square" rtlCol="0">
            <a:spAutoFit/>
          </a:bodyPr>
          <a:lstStyle/>
          <a:p>
            <a:pPr marL="171450" indent="-171450">
              <a:buFont typeface="Arial" panose="020B0604020202020204" pitchFamily="34" charset="0"/>
              <a:buChar char="•"/>
            </a:pPr>
            <a:r>
              <a:rPr lang="en-US" sz="1000"/>
              <a:t>D. Ceylan, et. al., “A novel modeling technique via coupled magnetic equivalent circuit with vector hysteresis characteristics of laminated steels,” IEEE Trans. Ind. Appl., vol. 59, no. 2, pp. 1481–1491, Mar. 2023.</a:t>
            </a:r>
          </a:p>
          <a:p>
            <a:pPr marL="171450" indent="-171450">
              <a:buFont typeface="Arial" panose="020B0604020202020204" pitchFamily="34" charset="0"/>
              <a:buChar char="•"/>
            </a:pPr>
            <a:r>
              <a:rPr lang="en-US" sz="1000">
                <a:effectLst/>
              </a:rPr>
              <a:t>B. Daniels, et. </a:t>
            </a:r>
            <a:r>
              <a:rPr lang="en-US" sz="1000"/>
              <a:t>a</a:t>
            </a:r>
            <a:r>
              <a:rPr lang="en-US" sz="1000">
                <a:effectLst/>
              </a:rPr>
              <a:t>l., “Everett Map Construction for Modeling Static Hysteresis: Delaunay-Based Interpolant Versus B-Spline Surface,” </a:t>
            </a:r>
            <a:r>
              <a:rPr lang="en-US" sz="1000" i="1">
                <a:effectLst/>
              </a:rPr>
              <a:t>IEEE Transactions on Magnetics</a:t>
            </a:r>
            <a:r>
              <a:rPr lang="en-US" sz="1000">
                <a:effectLst/>
              </a:rPr>
              <a:t>, vol. 59, no. 5, pp. 1–4, May 2023</a:t>
            </a:r>
          </a:p>
          <a:p>
            <a:endParaRPr lang="en-US" sz="1000">
              <a:effectLst/>
            </a:endParaRPr>
          </a:p>
        </p:txBody>
      </p:sp>
    </p:spTree>
    <p:extLst>
      <p:ext uri="{BB962C8B-B14F-4D97-AF65-F5344CB8AC3E}">
        <p14:creationId xmlns:p14="http://schemas.microsoft.com/office/powerpoint/2010/main" val="245976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F3A97-FF74-2083-59B6-C3DF7C8FFB0C}"/>
              </a:ext>
            </a:extLst>
          </p:cNvPr>
          <p:cNvSpPr>
            <a:spLocks noGrp="1"/>
          </p:cNvSpPr>
          <p:nvPr>
            <p:ph type="title"/>
          </p:nvPr>
        </p:nvSpPr>
        <p:spPr/>
        <p:txBody>
          <a:bodyPr/>
          <a:lstStyle/>
          <a:p>
            <a:r>
              <a:rPr lang="en-US">
                <a:solidFill>
                  <a:srgbClr val="002060"/>
                </a:solidFill>
              </a:rPr>
              <a:t>Quantification of losses</a:t>
            </a:r>
          </a:p>
        </p:txBody>
      </p:sp>
      <p:sp>
        <p:nvSpPr>
          <p:cNvPr id="3" name="Slide Number Placeholder 2">
            <a:extLst>
              <a:ext uri="{FF2B5EF4-FFF2-40B4-BE49-F238E27FC236}">
                <a16:creationId xmlns:a16="http://schemas.microsoft.com/office/drawing/2014/main" id="{4B42FFF8-0095-EF36-0074-D01CD7EF5F8F}"/>
              </a:ext>
            </a:extLst>
          </p:cNvPr>
          <p:cNvSpPr>
            <a:spLocks noGrp="1"/>
          </p:cNvSpPr>
          <p:nvPr>
            <p:ph type="sldNum" sz="quarter" idx="12"/>
          </p:nvPr>
        </p:nvSpPr>
        <p:spPr/>
        <p:txBody>
          <a:bodyPr/>
          <a:lstStyle/>
          <a:p>
            <a:fld id="{843A212D-E924-49B1-971D-ACEAEB6C7478}" type="slidenum">
              <a:rPr lang="en-US" smtClean="0"/>
              <a:t>28</a:t>
            </a:fld>
            <a:endParaRPr lang="en-US"/>
          </a:p>
        </p:txBody>
      </p:sp>
      <p:pic>
        <p:nvPicPr>
          <p:cNvPr id="6" name="Picture 5">
            <a:extLst>
              <a:ext uri="{FF2B5EF4-FFF2-40B4-BE49-F238E27FC236}">
                <a16:creationId xmlns:a16="http://schemas.microsoft.com/office/drawing/2014/main" id="{31D0464E-0C7F-4AD6-A5FA-716471CDF18A}"/>
              </a:ext>
            </a:extLst>
          </p:cNvPr>
          <p:cNvPicPr>
            <a:picLocks noChangeAspect="1"/>
          </p:cNvPicPr>
          <p:nvPr/>
        </p:nvPicPr>
        <p:blipFill>
          <a:blip r:embed="rId2"/>
          <a:stretch>
            <a:fillRect/>
          </a:stretch>
        </p:blipFill>
        <p:spPr>
          <a:xfrm>
            <a:off x="1011767" y="2130010"/>
            <a:ext cx="9917875" cy="3791818"/>
          </a:xfrm>
          <a:prstGeom prst="rect">
            <a:avLst/>
          </a:prstGeom>
        </p:spPr>
      </p:pic>
      <p:sp>
        <p:nvSpPr>
          <p:cNvPr id="4" name="Picture Placeholder 3">
            <a:extLst>
              <a:ext uri="{FF2B5EF4-FFF2-40B4-BE49-F238E27FC236}">
                <a16:creationId xmlns:a16="http://schemas.microsoft.com/office/drawing/2014/main" id="{6283EBD0-89D9-71B7-8753-9E2016521B99}"/>
              </a:ext>
            </a:extLst>
          </p:cNvPr>
          <p:cNvSpPr txBox="1">
            <a:spLocks/>
          </p:cNvSpPr>
          <p:nvPr/>
        </p:nvSpPr>
        <p:spPr>
          <a:xfrm>
            <a:off x="2585315" y="1736425"/>
            <a:ext cx="1594799" cy="476665"/>
          </a:xfrm>
          <a:prstGeom prst="rect">
            <a:avLst/>
          </a:prstGeom>
        </p:spPr>
        <p:txBody>
          <a:bodyPr vert="horz" lIns="0" tIns="0" rIns="0" bIns="0" rtlCol="0">
            <a:noAutofit/>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2060"/>
                </a:solidFill>
              </a:rPr>
              <a:t>Iron losses</a:t>
            </a:r>
          </a:p>
        </p:txBody>
      </p:sp>
      <p:sp>
        <p:nvSpPr>
          <p:cNvPr id="5" name="Picture Placeholder 3">
            <a:extLst>
              <a:ext uri="{FF2B5EF4-FFF2-40B4-BE49-F238E27FC236}">
                <a16:creationId xmlns:a16="http://schemas.microsoft.com/office/drawing/2014/main" id="{DB8407C1-E3E1-492F-B1F5-73340115795E}"/>
              </a:ext>
            </a:extLst>
          </p:cNvPr>
          <p:cNvSpPr txBox="1">
            <a:spLocks/>
          </p:cNvSpPr>
          <p:nvPr/>
        </p:nvSpPr>
        <p:spPr>
          <a:xfrm>
            <a:off x="7633101" y="1736425"/>
            <a:ext cx="2079612" cy="476665"/>
          </a:xfrm>
          <a:prstGeom prst="rect">
            <a:avLst/>
          </a:prstGeom>
        </p:spPr>
        <p:txBody>
          <a:bodyPr vert="horz" lIns="0" tIns="0" rIns="0" bIns="0" rtlCol="0">
            <a:noAutofit/>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2060"/>
                </a:solidFill>
              </a:rPr>
              <a:t>Copper losses</a:t>
            </a:r>
          </a:p>
        </p:txBody>
      </p:sp>
      <p:sp>
        <p:nvSpPr>
          <p:cNvPr id="7" name="Text Placeholder 4">
            <a:extLst>
              <a:ext uri="{FF2B5EF4-FFF2-40B4-BE49-F238E27FC236}">
                <a16:creationId xmlns:a16="http://schemas.microsoft.com/office/drawing/2014/main" id="{E3996A73-8930-59E1-2EB9-30F7B8BB226A}"/>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
        <p:nvSpPr>
          <p:cNvPr id="9" name="TextBox 8">
            <a:extLst>
              <a:ext uri="{FF2B5EF4-FFF2-40B4-BE49-F238E27FC236}">
                <a16:creationId xmlns:a16="http://schemas.microsoft.com/office/drawing/2014/main" id="{5F8FA004-134E-DC32-96EB-DFD465173D41}"/>
              </a:ext>
            </a:extLst>
          </p:cNvPr>
          <p:cNvSpPr txBox="1"/>
          <p:nvPr/>
        </p:nvSpPr>
        <p:spPr>
          <a:xfrm>
            <a:off x="4989878" y="6194286"/>
            <a:ext cx="5767669" cy="553998"/>
          </a:xfrm>
          <a:prstGeom prst="rect">
            <a:avLst/>
          </a:prstGeom>
          <a:noFill/>
        </p:spPr>
        <p:txBody>
          <a:bodyPr wrap="square" rtlCol="0">
            <a:spAutoFit/>
          </a:bodyPr>
          <a:lstStyle/>
          <a:p>
            <a:pPr marL="171450" indent="-171450">
              <a:buFont typeface="Arial" panose="020B0604020202020204" pitchFamily="34" charset="0"/>
              <a:buChar char="•"/>
            </a:pPr>
            <a:r>
              <a:rPr lang="en-US" sz="1000"/>
              <a:t>D. Ceylan, “Mathematical and experimental frameworks for iron-based electromagnetic devices:  Applied to variable flux reluctance machines for heavy-duty applications,” Ph.D. dissertation, Eindhoven University of Technology, The Netherlands, 2023.</a:t>
            </a:r>
            <a:endParaRPr lang="en-US" sz="1000">
              <a:effectLst/>
            </a:endParaRPr>
          </a:p>
        </p:txBody>
      </p:sp>
    </p:spTree>
    <p:extLst>
      <p:ext uri="{BB962C8B-B14F-4D97-AF65-F5344CB8AC3E}">
        <p14:creationId xmlns:p14="http://schemas.microsoft.com/office/powerpoint/2010/main" val="332971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D545-CA0A-6094-91C8-F3DAB1655AF3}"/>
              </a:ext>
            </a:extLst>
          </p:cNvPr>
          <p:cNvSpPr>
            <a:spLocks noGrp="1"/>
          </p:cNvSpPr>
          <p:nvPr>
            <p:ph type="title"/>
          </p:nvPr>
        </p:nvSpPr>
        <p:spPr/>
        <p:txBody>
          <a:bodyPr/>
          <a:lstStyle/>
          <a:p>
            <a:r>
              <a:rPr lang="en-US">
                <a:solidFill>
                  <a:srgbClr val="002060"/>
                </a:solidFill>
              </a:rPr>
              <a:t>Optimization problem</a:t>
            </a:r>
          </a:p>
        </p:txBody>
      </p:sp>
      <p:sp>
        <p:nvSpPr>
          <p:cNvPr id="3" name="Slide Number Placeholder 2">
            <a:extLst>
              <a:ext uri="{FF2B5EF4-FFF2-40B4-BE49-F238E27FC236}">
                <a16:creationId xmlns:a16="http://schemas.microsoft.com/office/drawing/2014/main" id="{B23038F0-68D7-6FCB-DDC1-E73546D4143B}"/>
              </a:ext>
            </a:extLst>
          </p:cNvPr>
          <p:cNvSpPr>
            <a:spLocks noGrp="1"/>
          </p:cNvSpPr>
          <p:nvPr>
            <p:ph type="sldNum" sz="quarter" idx="12"/>
          </p:nvPr>
        </p:nvSpPr>
        <p:spPr/>
        <p:txBody>
          <a:bodyPr/>
          <a:lstStyle/>
          <a:p>
            <a:fld id="{843A212D-E924-49B1-971D-ACEAEB6C7478}" type="slidenum">
              <a:rPr lang="en-US" smtClean="0"/>
              <a:t>29</a:t>
            </a:fld>
            <a:endParaRPr lang="en-US"/>
          </a:p>
        </p:txBody>
      </p:sp>
      <p:pic>
        <p:nvPicPr>
          <p:cNvPr id="5" name="Picture 4" descr="A diagram of a graph&#10;&#10;Description automatically generated">
            <a:extLst>
              <a:ext uri="{FF2B5EF4-FFF2-40B4-BE49-F238E27FC236}">
                <a16:creationId xmlns:a16="http://schemas.microsoft.com/office/drawing/2014/main" id="{666923DC-4DF9-D8FC-E27D-8D3F5E1433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618" y="3233178"/>
            <a:ext cx="3622395" cy="2582406"/>
          </a:xfrm>
          <a:prstGeom prst="rect">
            <a:avLst/>
          </a:prstGeom>
        </p:spPr>
      </p:pic>
      <p:pic>
        <p:nvPicPr>
          <p:cNvPr id="8" name="Picture 7">
            <a:extLst>
              <a:ext uri="{FF2B5EF4-FFF2-40B4-BE49-F238E27FC236}">
                <a16:creationId xmlns:a16="http://schemas.microsoft.com/office/drawing/2014/main" id="{AEADC4AA-81C6-36A7-42A6-EE2F7E56E4F2}"/>
              </a:ext>
            </a:extLst>
          </p:cNvPr>
          <p:cNvPicPr>
            <a:picLocks noChangeAspect="1"/>
          </p:cNvPicPr>
          <p:nvPr/>
        </p:nvPicPr>
        <p:blipFill>
          <a:blip r:embed="rId4"/>
          <a:srcRect t="1802" b="3443"/>
          <a:stretch/>
        </p:blipFill>
        <p:spPr>
          <a:xfrm>
            <a:off x="6961706" y="3099816"/>
            <a:ext cx="3911981" cy="298094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3F4C286-32BE-E4D3-CE92-93C6DA213C50}"/>
                  </a:ext>
                </a:extLst>
              </p:cNvPr>
              <p:cNvSpPr txBox="1"/>
              <p:nvPr/>
            </p:nvSpPr>
            <p:spPr>
              <a:xfrm>
                <a:off x="1227582" y="1350787"/>
                <a:ext cx="3565271" cy="13471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600" i="1">
                              <a:solidFill>
                                <a:srgbClr val="002060"/>
                              </a:solidFill>
                              <a:latin typeface="Cambria Math" panose="02040503050406030204" pitchFamily="18" charset="0"/>
                              <a:ea typeface="Cambria Math" panose="02040503050406030204" pitchFamily="18" charset="0"/>
                            </a:rPr>
                          </m:ctrlPr>
                        </m:funcPr>
                        <m:fName>
                          <m:limLow>
                            <m:limLowPr>
                              <m:ctrlPr>
                                <a:rPr lang="en-US" sz="2600" i="1">
                                  <a:solidFill>
                                    <a:srgbClr val="002060"/>
                                  </a:solidFill>
                                  <a:latin typeface="Cambria Math" panose="02040503050406030204" pitchFamily="18" charset="0"/>
                                  <a:ea typeface="Cambria Math" panose="02040503050406030204" pitchFamily="18" charset="0"/>
                                </a:rPr>
                              </m:ctrlPr>
                            </m:limLowPr>
                            <m:e>
                              <m:r>
                                <m:rPr>
                                  <m:sty m:val="p"/>
                                </m:rPr>
                                <a:rPr lang="en-US" sz="2600">
                                  <a:solidFill>
                                    <a:srgbClr val="002060"/>
                                  </a:solidFill>
                                  <a:latin typeface="Cambria Math" panose="02040503050406030204" pitchFamily="18" charset="0"/>
                                  <a:ea typeface="Cambria Math" panose="02040503050406030204" pitchFamily="18" charset="0"/>
                                </a:rPr>
                                <m:t>min</m:t>
                              </m:r>
                            </m:e>
                            <m:lim>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𝐼</m:t>
                                  </m:r>
                                </m:e>
                                <m:sub>
                                  <m:r>
                                    <m:rPr>
                                      <m:sty m:val="p"/>
                                    </m:rPr>
                                    <a:rPr lang="en-US" sz="2600">
                                      <a:solidFill>
                                        <a:srgbClr val="002060"/>
                                      </a:solidFill>
                                      <a:latin typeface="Cambria Math" panose="02040503050406030204" pitchFamily="18" charset="0"/>
                                      <a:ea typeface="Cambria Math" panose="02040503050406030204" pitchFamily="18" charset="0"/>
                                    </a:rPr>
                                    <m:t>q</m:t>
                                  </m:r>
                                </m:sub>
                              </m:sSub>
                              <m:r>
                                <a:rPr lang="en-US" sz="2600">
                                  <a:solidFill>
                                    <a:srgbClr val="002060"/>
                                  </a:solidFill>
                                  <a:latin typeface="Cambria Math" panose="02040503050406030204" pitchFamily="18" charset="0"/>
                                  <a:ea typeface="Cambria Math" panose="02040503050406030204" pitchFamily="18" charset="0"/>
                                </a:rPr>
                                <m:t>, </m:t>
                              </m:r>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𝐼</m:t>
                                  </m:r>
                                </m:e>
                                <m:sub>
                                  <m:r>
                                    <m:rPr>
                                      <m:sty m:val="p"/>
                                    </m:rPr>
                                    <a:rPr lang="en-US" sz="2600">
                                      <a:solidFill>
                                        <a:srgbClr val="002060"/>
                                      </a:solidFill>
                                      <a:latin typeface="Cambria Math" panose="02040503050406030204" pitchFamily="18" charset="0"/>
                                      <a:ea typeface="Cambria Math" panose="02040503050406030204" pitchFamily="18" charset="0"/>
                                    </a:rPr>
                                    <m:t>dc</m:t>
                                  </m:r>
                                </m:sub>
                              </m:sSub>
                            </m:lim>
                          </m:limLow>
                        </m:fName>
                        <m:e>
                          <m:r>
                            <a:rPr lang="en-US" sz="2600">
                              <a:solidFill>
                                <a:srgbClr val="002060"/>
                              </a:solidFill>
                              <a:latin typeface="Cambria Math" panose="02040503050406030204" pitchFamily="18" charset="0"/>
                              <a:ea typeface="Cambria Math" panose="02040503050406030204" pitchFamily="18" charset="0"/>
                            </a:rPr>
                            <m:t>(</m:t>
                          </m:r>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𝑅</m:t>
                              </m:r>
                            </m:e>
                            <m:sub>
                              <m:r>
                                <a:rPr lang="en-US" sz="2600">
                                  <a:solidFill>
                                    <a:srgbClr val="002060"/>
                                  </a:solidFill>
                                  <a:latin typeface="Cambria Math" panose="02040503050406030204" pitchFamily="18" charset="0"/>
                                  <a:ea typeface="Cambria Math" panose="02040503050406030204" pitchFamily="18" charset="0"/>
                                </a:rPr>
                                <m:t>𝑓</m:t>
                              </m:r>
                            </m:sub>
                          </m:sSub>
                          <m:sSubSup>
                            <m:sSubSupPr>
                              <m:ctrlPr>
                                <a:rPr lang="en-US" sz="2600" i="1">
                                  <a:solidFill>
                                    <a:srgbClr val="002060"/>
                                  </a:solidFill>
                                  <a:latin typeface="Cambria Math" panose="02040503050406030204" pitchFamily="18" charset="0"/>
                                  <a:ea typeface="Cambria Math" panose="02040503050406030204" pitchFamily="18" charset="0"/>
                                </a:rPr>
                              </m:ctrlPr>
                            </m:sSubSupPr>
                            <m:e>
                              <m:r>
                                <a:rPr lang="en-US" sz="2600">
                                  <a:solidFill>
                                    <a:srgbClr val="002060"/>
                                  </a:solidFill>
                                  <a:latin typeface="Cambria Math" panose="02040503050406030204" pitchFamily="18" charset="0"/>
                                  <a:ea typeface="Cambria Math" panose="02040503050406030204" pitchFamily="18" charset="0"/>
                                </a:rPr>
                                <m:t>𝐼</m:t>
                              </m:r>
                            </m:e>
                            <m:sub>
                              <m:r>
                                <m:rPr>
                                  <m:sty m:val="p"/>
                                </m:rPr>
                                <a:rPr lang="en-US" sz="2600">
                                  <a:solidFill>
                                    <a:srgbClr val="002060"/>
                                  </a:solidFill>
                                  <a:latin typeface="Cambria Math" panose="02040503050406030204" pitchFamily="18" charset="0"/>
                                  <a:ea typeface="Cambria Math" panose="02040503050406030204" pitchFamily="18" charset="0"/>
                                </a:rPr>
                                <m:t>dc</m:t>
                              </m:r>
                            </m:sub>
                            <m:sup>
                              <m:r>
                                <a:rPr lang="en-US" sz="2600">
                                  <a:solidFill>
                                    <a:srgbClr val="002060"/>
                                  </a:solidFill>
                                  <a:latin typeface="Cambria Math" panose="02040503050406030204" pitchFamily="18" charset="0"/>
                                  <a:ea typeface="Cambria Math" panose="02040503050406030204" pitchFamily="18" charset="0"/>
                                </a:rPr>
                                <m:t>2</m:t>
                              </m:r>
                            </m:sup>
                          </m:sSubSup>
                          <m:r>
                            <a:rPr lang="en-US" sz="2600">
                              <a:solidFill>
                                <a:srgbClr val="002060"/>
                              </a:solidFill>
                              <a:latin typeface="Cambria Math" panose="02040503050406030204" pitchFamily="18" charset="0"/>
                              <a:ea typeface="Cambria Math" panose="02040503050406030204" pitchFamily="18" charset="0"/>
                            </a:rPr>
                            <m:t>+</m:t>
                          </m:r>
                          <m:f>
                            <m:fPr>
                              <m:ctrlPr>
                                <a:rPr lang="en-US" sz="2600" i="1">
                                  <a:solidFill>
                                    <a:srgbClr val="002060"/>
                                  </a:solidFill>
                                  <a:latin typeface="Cambria Math" panose="02040503050406030204" pitchFamily="18" charset="0"/>
                                  <a:ea typeface="Cambria Math" panose="02040503050406030204" pitchFamily="18" charset="0"/>
                                </a:rPr>
                              </m:ctrlPr>
                            </m:fPr>
                            <m:num>
                              <m:r>
                                <a:rPr lang="en-US" sz="2600">
                                  <a:solidFill>
                                    <a:srgbClr val="002060"/>
                                  </a:solidFill>
                                  <a:latin typeface="Cambria Math" panose="02040503050406030204" pitchFamily="18" charset="0"/>
                                  <a:ea typeface="Cambria Math" panose="02040503050406030204" pitchFamily="18" charset="0"/>
                                </a:rPr>
                                <m:t>3</m:t>
                              </m:r>
                            </m:num>
                            <m:den>
                              <m:r>
                                <a:rPr lang="en-US" sz="2600">
                                  <a:solidFill>
                                    <a:srgbClr val="002060"/>
                                  </a:solidFill>
                                  <a:latin typeface="Cambria Math" panose="02040503050406030204" pitchFamily="18" charset="0"/>
                                  <a:ea typeface="Cambria Math" panose="02040503050406030204" pitchFamily="18" charset="0"/>
                                </a:rPr>
                                <m:t>2</m:t>
                              </m:r>
                            </m:den>
                          </m:f>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𝑅</m:t>
                              </m:r>
                            </m:e>
                            <m:sub>
                              <m:r>
                                <m:rPr>
                                  <m:sty m:val="p"/>
                                </m:rPr>
                                <a:rPr lang="en-US" sz="2600">
                                  <a:solidFill>
                                    <a:srgbClr val="002060"/>
                                  </a:solidFill>
                                  <a:latin typeface="Cambria Math" panose="02040503050406030204" pitchFamily="18" charset="0"/>
                                  <a:ea typeface="Cambria Math" panose="02040503050406030204" pitchFamily="18" charset="0"/>
                                </a:rPr>
                                <m:t>ph</m:t>
                              </m:r>
                            </m:sub>
                          </m:sSub>
                          <m:sSubSup>
                            <m:sSubSupPr>
                              <m:ctrlPr>
                                <a:rPr lang="en-US" sz="2600" i="1">
                                  <a:solidFill>
                                    <a:srgbClr val="002060"/>
                                  </a:solidFill>
                                  <a:latin typeface="Cambria Math" panose="02040503050406030204" pitchFamily="18" charset="0"/>
                                  <a:ea typeface="Cambria Math" panose="02040503050406030204" pitchFamily="18" charset="0"/>
                                </a:rPr>
                              </m:ctrlPr>
                            </m:sSubSupPr>
                            <m:e>
                              <m:r>
                                <a:rPr lang="en-US" sz="2600">
                                  <a:solidFill>
                                    <a:srgbClr val="002060"/>
                                  </a:solidFill>
                                  <a:latin typeface="Cambria Math" panose="02040503050406030204" pitchFamily="18" charset="0"/>
                                  <a:ea typeface="Cambria Math" panose="02040503050406030204" pitchFamily="18" charset="0"/>
                                </a:rPr>
                                <m:t>𝐼</m:t>
                              </m:r>
                            </m:e>
                            <m:sub>
                              <m:r>
                                <m:rPr>
                                  <m:sty m:val="p"/>
                                </m:rPr>
                                <a:rPr lang="en-US" sz="2600">
                                  <a:solidFill>
                                    <a:srgbClr val="002060"/>
                                  </a:solidFill>
                                  <a:latin typeface="Cambria Math" panose="02040503050406030204" pitchFamily="18" charset="0"/>
                                  <a:ea typeface="Cambria Math" panose="02040503050406030204" pitchFamily="18" charset="0"/>
                                </a:rPr>
                                <m:t>q</m:t>
                              </m:r>
                            </m:sub>
                            <m:sup>
                              <m:r>
                                <a:rPr lang="en-US" sz="2600">
                                  <a:solidFill>
                                    <a:srgbClr val="002060"/>
                                  </a:solidFill>
                                  <a:latin typeface="Cambria Math" panose="02040503050406030204" pitchFamily="18" charset="0"/>
                                  <a:ea typeface="Cambria Math" panose="02040503050406030204" pitchFamily="18" charset="0"/>
                                </a:rPr>
                                <m:t>2</m:t>
                              </m:r>
                            </m:sup>
                          </m:sSubSup>
                          <m:r>
                            <a:rPr lang="en-US" sz="2600">
                              <a:solidFill>
                                <a:srgbClr val="002060"/>
                              </a:solidFill>
                              <a:latin typeface="Cambria Math" panose="02040503050406030204" pitchFamily="18" charset="0"/>
                              <a:ea typeface="Cambria Math" panose="02040503050406030204" pitchFamily="18" charset="0"/>
                            </a:rPr>
                            <m:t>)</m:t>
                          </m:r>
                        </m:e>
                      </m:func>
                    </m:oMath>
                  </m:oMathPara>
                </a14:m>
                <a:endParaRPr lang="en-US" sz="2600">
                  <a:solidFill>
                    <a:srgbClr val="002060"/>
                  </a:solidFill>
                  <a:latin typeface="Cambria Math" panose="02040503050406030204" pitchFamily="18" charset="0"/>
                  <a:ea typeface="Cambria Math" panose="02040503050406030204" pitchFamily="18" charset="0"/>
                </a:endParaRPr>
              </a:p>
              <a:p>
                <a:r>
                  <a:rPr lang="en-US" sz="2600">
                    <a:solidFill>
                      <a:srgbClr val="002060"/>
                    </a:solidFill>
                  </a:rPr>
                  <a:t>subject to</a:t>
                </a:r>
                <a:r>
                  <a:rPr lang="en-US" sz="2600" b="0"/>
                  <a:t>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𝑇</m:t>
                        </m:r>
                      </m:e>
                      <m:sub>
                        <m:r>
                          <m:rPr>
                            <m:sty m:val="p"/>
                          </m:rPr>
                          <a:rPr lang="en-US" sz="2600" b="0" i="0" smtClean="0">
                            <a:latin typeface="Cambria Math" panose="02040503050406030204" pitchFamily="18" charset="0"/>
                          </a:rPr>
                          <m:t>e</m:t>
                        </m:r>
                        <m:r>
                          <a:rPr lang="en-US" sz="2600" b="0" i="1" smtClean="0">
                            <a:latin typeface="Cambria Math" panose="02040503050406030204" pitchFamily="18" charset="0"/>
                          </a:rPr>
                          <m:t>,</m:t>
                        </m:r>
                        <m:r>
                          <m:rPr>
                            <m:sty m:val="p"/>
                          </m:rPr>
                          <a:rPr lang="en-US" sz="2600" b="0" i="0" smtClean="0">
                            <a:latin typeface="Cambria Math" panose="02040503050406030204" pitchFamily="18" charset="0"/>
                          </a:rPr>
                          <m:t>ref</m:t>
                        </m:r>
                      </m:sub>
                    </m:sSub>
                  </m:oMath>
                </a14:m>
                <a:endParaRPr lang="en-US" sz="2600"/>
              </a:p>
            </p:txBody>
          </p:sp>
        </mc:Choice>
        <mc:Fallback xmlns="">
          <p:sp>
            <p:nvSpPr>
              <p:cNvPr id="13" name="TextBox 12">
                <a:extLst>
                  <a:ext uri="{FF2B5EF4-FFF2-40B4-BE49-F238E27FC236}">
                    <a16:creationId xmlns:a16="http://schemas.microsoft.com/office/drawing/2014/main" id="{83F4C286-32BE-E4D3-CE92-93C6DA213C50}"/>
                  </a:ext>
                </a:extLst>
              </p:cNvPr>
              <p:cNvSpPr txBox="1">
                <a:spLocks noRot="1" noChangeAspect="1" noMove="1" noResize="1" noEditPoints="1" noAdjustHandles="1" noChangeArrowheads="1" noChangeShapeType="1" noTextEdit="1"/>
              </p:cNvSpPr>
              <p:nvPr/>
            </p:nvSpPr>
            <p:spPr>
              <a:xfrm>
                <a:off x="1227582" y="1350787"/>
                <a:ext cx="3565271" cy="1347100"/>
              </a:xfrm>
              <a:prstGeom prst="rect">
                <a:avLst/>
              </a:prstGeom>
              <a:blipFill>
                <a:blip r:embed="rId5"/>
                <a:stretch>
                  <a:fillRect l="-3077" b="-8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B1E735E-8AE9-326C-E9D5-616303CAF7F9}"/>
                  </a:ext>
                </a:extLst>
              </p:cNvPr>
              <p:cNvSpPr txBox="1"/>
              <p:nvPr/>
            </p:nvSpPr>
            <p:spPr>
              <a:xfrm>
                <a:off x="6962394" y="1350787"/>
                <a:ext cx="4758867" cy="13290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600" i="1">
                              <a:solidFill>
                                <a:srgbClr val="002060"/>
                              </a:solidFill>
                              <a:latin typeface="Cambria Math" panose="02040503050406030204" pitchFamily="18" charset="0"/>
                              <a:ea typeface="Cambria Math" panose="02040503050406030204" pitchFamily="18" charset="0"/>
                            </a:rPr>
                          </m:ctrlPr>
                        </m:funcPr>
                        <m:fName>
                          <m:limLow>
                            <m:limLowPr>
                              <m:ctrlPr>
                                <a:rPr lang="en-US" sz="2600" i="1">
                                  <a:solidFill>
                                    <a:srgbClr val="002060"/>
                                  </a:solidFill>
                                  <a:latin typeface="Cambria Math" panose="02040503050406030204" pitchFamily="18" charset="0"/>
                                  <a:ea typeface="Cambria Math" panose="02040503050406030204" pitchFamily="18" charset="0"/>
                                </a:rPr>
                              </m:ctrlPr>
                            </m:limLowPr>
                            <m:e>
                              <m:r>
                                <m:rPr>
                                  <m:sty m:val="p"/>
                                </m:rPr>
                                <a:rPr lang="en-US" sz="2600">
                                  <a:solidFill>
                                    <a:srgbClr val="002060"/>
                                  </a:solidFill>
                                  <a:latin typeface="Cambria Math" panose="02040503050406030204" pitchFamily="18" charset="0"/>
                                  <a:ea typeface="Cambria Math" panose="02040503050406030204" pitchFamily="18" charset="0"/>
                                </a:rPr>
                                <m:t>min</m:t>
                              </m:r>
                            </m:e>
                            <m:lim>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𝐼</m:t>
                                  </m:r>
                                </m:e>
                                <m:sub>
                                  <m:r>
                                    <m:rPr>
                                      <m:sty m:val="p"/>
                                    </m:rPr>
                                    <a:rPr lang="en-US" sz="2600">
                                      <a:solidFill>
                                        <a:srgbClr val="002060"/>
                                      </a:solidFill>
                                      <a:latin typeface="Cambria Math" panose="02040503050406030204" pitchFamily="18" charset="0"/>
                                      <a:ea typeface="Cambria Math" panose="02040503050406030204" pitchFamily="18" charset="0"/>
                                    </a:rPr>
                                    <m:t>q</m:t>
                                  </m:r>
                                </m:sub>
                              </m:sSub>
                              <m:r>
                                <a:rPr lang="en-US" sz="2600">
                                  <a:solidFill>
                                    <a:srgbClr val="002060"/>
                                  </a:solidFill>
                                  <a:latin typeface="Cambria Math" panose="02040503050406030204" pitchFamily="18" charset="0"/>
                                  <a:ea typeface="Cambria Math" panose="02040503050406030204" pitchFamily="18" charset="0"/>
                                </a:rPr>
                                <m:t>, </m:t>
                              </m:r>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𝐼</m:t>
                                  </m:r>
                                </m:e>
                                <m:sub>
                                  <m:r>
                                    <m:rPr>
                                      <m:sty m:val="p"/>
                                    </m:rPr>
                                    <a:rPr lang="en-US" sz="2600">
                                      <a:solidFill>
                                        <a:srgbClr val="002060"/>
                                      </a:solidFill>
                                      <a:latin typeface="Cambria Math" panose="02040503050406030204" pitchFamily="18" charset="0"/>
                                      <a:ea typeface="Cambria Math" panose="02040503050406030204" pitchFamily="18" charset="0"/>
                                    </a:rPr>
                                    <m:t>dc</m:t>
                                  </m:r>
                                </m:sub>
                              </m:sSub>
                              <m:r>
                                <a:rPr lang="en-US" sz="2600">
                                  <a:solidFill>
                                    <a:srgbClr val="002060"/>
                                  </a:solidFill>
                                  <a:latin typeface="Cambria Math" panose="02040503050406030204" pitchFamily="18" charset="0"/>
                                  <a:ea typeface="Cambria Math" panose="02040503050406030204" pitchFamily="18" charset="0"/>
                                </a:rPr>
                                <m:t>, </m:t>
                              </m:r>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𝐼</m:t>
                                  </m:r>
                                </m:e>
                                <m:sub>
                                  <m:r>
                                    <a:rPr lang="en-US" sz="2600">
                                      <a:solidFill>
                                        <a:srgbClr val="002060"/>
                                      </a:solidFill>
                                      <a:latin typeface="Cambria Math" panose="02040503050406030204" pitchFamily="18" charset="0"/>
                                      <a:ea typeface="Cambria Math" panose="02040503050406030204" pitchFamily="18" charset="0"/>
                                    </a:rPr>
                                    <m:t>𝑑</m:t>
                                  </m:r>
                                </m:sub>
                              </m:sSub>
                            </m:lim>
                          </m:limLow>
                        </m:fName>
                        <m:e>
                          <m:r>
                            <a:rPr lang="en-US" sz="2600">
                              <a:solidFill>
                                <a:srgbClr val="002060"/>
                              </a:solidFill>
                              <a:latin typeface="Cambria Math" panose="02040503050406030204" pitchFamily="18" charset="0"/>
                              <a:ea typeface="Cambria Math" panose="02040503050406030204" pitchFamily="18" charset="0"/>
                            </a:rPr>
                            <m:t>(</m:t>
                          </m:r>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𝑅</m:t>
                              </m:r>
                            </m:e>
                            <m:sub>
                              <m:r>
                                <a:rPr lang="en-US" sz="2600">
                                  <a:solidFill>
                                    <a:srgbClr val="002060"/>
                                  </a:solidFill>
                                  <a:latin typeface="Cambria Math" panose="02040503050406030204" pitchFamily="18" charset="0"/>
                                  <a:ea typeface="Cambria Math" panose="02040503050406030204" pitchFamily="18" charset="0"/>
                                </a:rPr>
                                <m:t>𝑓</m:t>
                              </m:r>
                            </m:sub>
                          </m:sSub>
                          <m:sSubSup>
                            <m:sSubSupPr>
                              <m:ctrlPr>
                                <a:rPr lang="en-US" sz="2600" i="1">
                                  <a:solidFill>
                                    <a:srgbClr val="002060"/>
                                  </a:solidFill>
                                  <a:latin typeface="Cambria Math" panose="02040503050406030204" pitchFamily="18" charset="0"/>
                                  <a:ea typeface="Cambria Math" panose="02040503050406030204" pitchFamily="18" charset="0"/>
                                </a:rPr>
                              </m:ctrlPr>
                            </m:sSubSupPr>
                            <m:e>
                              <m:r>
                                <a:rPr lang="en-US" sz="2600">
                                  <a:solidFill>
                                    <a:srgbClr val="002060"/>
                                  </a:solidFill>
                                  <a:latin typeface="Cambria Math" panose="02040503050406030204" pitchFamily="18" charset="0"/>
                                  <a:ea typeface="Cambria Math" panose="02040503050406030204" pitchFamily="18" charset="0"/>
                                </a:rPr>
                                <m:t>𝐼</m:t>
                              </m:r>
                            </m:e>
                            <m:sub>
                              <m:r>
                                <m:rPr>
                                  <m:sty m:val="p"/>
                                </m:rPr>
                                <a:rPr lang="en-US" sz="2600">
                                  <a:solidFill>
                                    <a:srgbClr val="002060"/>
                                  </a:solidFill>
                                  <a:latin typeface="Cambria Math" panose="02040503050406030204" pitchFamily="18" charset="0"/>
                                  <a:ea typeface="Cambria Math" panose="02040503050406030204" pitchFamily="18" charset="0"/>
                                </a:rPr>
                                <m:t>dc</m:t>
                              </m:r>
                            </m:sub>
                            <m:sup>
                              <m:r>
                                <a:rPr lang="en-US" sz="2600">
                                  <a:solidFill>
                                    <a:srgbClr val="002060"/>
                                  </a:solidFill>
                                  <a:latin typeface="Cambria Math" panose="02040503050406030204" pitchFamily="18" charset="0"/>
                                  <a:ea typeface="Cambria Math" panose="02040503050406030204" pitchFamily="18" charset="0"/>
                                </a:rPr>
                                <m:t>2</m:t>
                              </m:r>
                            </m:sup>
                          </m:sSubSup>
                          <m:r>
                            <a:rPr lang="en-US" sz="2600">
                              <a:solidFill>
                                <a:srgbClr val="002060"/>
                              </a:solidFill>
                              <a:latin typeface="Cambria Math" panose="02040503050406030204" pitchFamily="18" charset="0"/>
                              <a:ea typeface="Cambria Math" panose="02040503050406030204" pitchFamily="18" charset="0"/>
                            </a:rPr>
                            <m:t>+</m:t>
                          </m:r>
                          <m:f>
                            <m:fPr>
                              <m:ctrlPr>
                                <a:rPr lang="en-US" sz="2600" i="1">
                                  <a:solidFill>
                                    <a:srgbClr val="002060"/>
                                  </a:solidFill>
                                  <a:latin typeface="Cambria Math" panose="02040503050406030204" pitchFamily="18" charset="0"/>
                                  <a:ea typeface="Cambria Math" panose="02040503050406030204" pitchFamily="18" charset="0"/>
                                </a:rPr>
                              </m:ctrlPr>
                            </m:fPr>
                            <m:num>
                              <m:r>
                                <a:rPr lang="en-US" sz="2600">
                                  <a:solidFill>
                                    <a:srgbClr val="002060"/>
                                  </a:solidFill>
                                  <a:latin typeface="Cambria Math" panose="02040503050406030204" pitchFamily="18" charset="0"/>
                                  <a:ea typeface="Cambria Math" panose="02040503050406030204" pitchFamily="18" charset="0"/>
                                </a:rPr>
                                <m:t>3</m:t>
                              </m:r>
                            </m:num>
                            <m:den>
                              <m:r>
                                <a:rPr lang="en-US" sz="2600">
                                  <a:solidFill>
                                    <a:srgbClr val="002060"/>
                                  </a:solidFill>
                                  <a:latin typeface="Cambria Math" panose="02040503050406030204" pitchFamily="18" charset="0"/>
                                  <a:ea typeface="Cambria Math" panose="02040503050406030204" pitchFamily="18" charset="0"/>
                                </a:rPr>
                                <m:t>2</m:t>
                              </m:r>
                            </m:den>
                          </m:f>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𝑅</m:t>
                              </m:r>
                            </m:e>
                            <m:sub>
                              <m:r>
                                <m:rPr>
                                  <m:sty m:val="p"/>
                                </m:rPr>
                                <a:rPr lang="en-US" sz="2600">
                                  <a:solidFill>
                                    <a:srgbClr val="002060"/>
                                  </a:solidFill>
                                  <a:latin typeface="Cambria Math" panose="02040503050406030204" pitchFamily="18" charset="0"/>
                                  <a:ea typeface="Cambria Math" panose="02040503050406030204" pitchFamily="18" charset="0"/>
                                </a:rPr>
                                <m:t>ph</m:t>
                              </m:r>
                            </m:sub>
                          </m:sSub>
                          <m:d>
                            <m:dPr>
                              <m:ctrlPr>
                                <a:rPr lang="en-US" sz="2600" i="1">
                                  <a:solidFill>
                                    <a:srgbClr val="002060"/>
                                  </a:solidFill>
                                  <a:latin typeface="Cambria Math" panose="02040503050406030204" pitchFamily="18" charset="0"/>
                                  <a:ea typeface="Cambria Math" panose="02040503050406030204" pitchFamily="18" charset="0"/>
                                </a:rPr>
                              </m:ctrlPr>
                            </m:dPr>
                            <m:e>
                              <m:sSubSup>
                                <m:sSubSupPr>
                                  <m:ctrlPr>
                                    <a:rPr lang="en-US" sz="2600" i="1">
                                      <a:solidFill>
                                        <a:srgbClr val="002060"/>
                                      </a:solidFill>
                                      <a:latin typeface="Cambria Math" panose="02040503050406030204" pitchFamily="18" charset="0"/>
                                      <a:ea typeface="Cambria Math" panose="02040503050406030204" pitchFamily="18" charset="0"/>
                                    </a:rPr>
                                  </m:ctrlPr>
                                </m:sSubSupPr>
                                <m:e>
                                  <m:r>
                                    <a:rPr lang="en-US" sz="2600">
                                      <a:solidFill>
                                        <a:srgbClr val="002060"/>
                                      </a:solidFill>
                                      <a:latin typeface="Cambria Math" panose="02040503050406030204" pitchFamily="18" charset="0"/>
                                      <a:ea typeface="Cambria Math" panose="02040503050406030204" pitchFamily="18" charset="0"/>
                                    </a:rPr>
                                    <m:t>𝐼</m:t>
                                  </m:r>
                                </m:e>
                                <m:sub>
                                  <m:r>
                                    <m:rPr>
                                      <m:sty m:val="p"/>
                                    </m:rPr>
                                    <a:rPr lang="en-US" sz="2600">
                                      <a:solidFill>
                                        <a:srgbClr val="002060"/>
                                      </a:solidFill>
                                      <a:latin typeface="Cambria Math" panose="02040503050406030204" pitchFamily="18" charset="0"/>
                                      <a:ea typeface="Cambria Math" panose="02040503050406030204" pitchFamily="18" charset="0"/>
                                    </a:rPr>
                                    <m:t>d</m:t>
                                  </m:r>
                                </m:sub>
                                <m:sup>
                                  <m:r>
                                    <a:rPr lang="en-US" sz="2600">
                                      <a:solidFill>
                                        <a:srgbClr val="002060"/>
                                      </a:solidFill>
                                      <a:latin typeface="Cambria Math" panose="02040503050406030204" pitchFamily="18" charset="0"/>
                                      <a:ea typeface="Cambria Math" panose="02040503050406030204" pitchFamily="18" charset="0"/>
                                    </a:rPr>
                                    <m:t>2</m:t>
                                  </m:r>
                                </m:sup>
                              </m:sSubSup>
                              <m:r>
                                <a:rPr lang="en-US" sz="2600">
                                  <a:solidFill>
                                    <a:srgbClr val="002060"/>
                                  </a:solidFill>
                                  <a:latin typeface="Cambria Math" panose="02040503050406030204" pitchFamily="18" charset="0"/>
                                  <a:ea typeface="Cambria Math" panose="02040503050406030204" pitchFamily="18" charset="0"/>
                                </a:rPr>
                                <m:t>+</m:t>
                              </m:r>
                              <m:sSubSup>
                                <m:sSubSupPr>
                                  <m:ctrlPr>
                                    <a:rPr lang="en-US" sz="2600" i="1">
                                      <a:solidFill>
                                        <a:srgbClr val="002060"/>
                                      </a:solidFill>
                                      <a:latin typeface="Cambria Math" panose="02040503050406030204" pitchFamily="18" charset="0"/>
                                      <a:ea typeface="Cambria Math" panose="02040503050406030204" pitchFamily="18" charset="0"/>
                                    </a:rPr>
                                  </m:ctrlPr>
                                </m:sSubSupPr>
                                <m:e>
                                  <m:r>
                                    <a:rPr lang="en-US" sz="2600">
                                      <a:solidFill>
                                        <a:srgbClr val="002060"/>
                                      </a:solidFill>
                                      <a:latin typeface="Cambria Math" panose="02040503050406030204" pitchFamily="18" charset="0"/>
                                      <a:ea typeface="Cambria Math" panose="02040503050406030204" pitchFamily="18" charset="0"/>
                                    </a:rPr>
                                    <m:t>𝐼</m:t>
                                  </m:r>
                                </m:e>
                                <m:sub>
                                  <m:r>
                                    <m:rPr>
                                      <m:sty m:val="p"/>
                                    </m:rPr>
                                    <a:rPr lang="en-US" sz="2600">
                                      <a:solidFill>
                                        <a:srgbClr val="002060"/>
                                      </a:solidFill>
                                      <a:latin typeface="Cambria Math" panose="02040503050406030204" pitchFamily="18" charset="0"/>
                                      <a:ea typeface="Cambria Math" panose="02040503050406030204" pitchFamily="18" charset="0"/>
                                    </a:rPr>
                                    <m:t>q</m:t>
                                  </m:r>
                                </m:sub>
                                <m:sup>
                                  <m:r>
                                    <a:rPr lang="en-US" sz="2600">
                                      <a:solidFill>
                                        <a:srgbClr val="002060"/>
                                      </a:solidFill>
                                      <a:latin typeface="Cambria Math" panose="02040503050406030204" pitchFamily="18" charset="0"/>
                                      <a:ea typeface="Cambria Math" panose="02040503050406030204" pitchFamily="18" charset="0"/>
                                    </a:rPr>
                                    <m:t>2</m:t>
                                  </m:r>
                                </m:sup>
                              </m:sSubSup>
                            </m:e>
                          </m:d>
                          <m:r>
                            <a:rPr lang="en-US" sz="2600">
                              <a:solidFill>
                                <a:srgbClr val="002060"/>
                              </a:solidFill>
                              <a:latin typeface="Cambria Math" panose="02040503050406030204" pitchFamily="18" charset="0"/>
                              <a:ea typeface="Cambria Math" panose="02040503050406030204" pitchFamily="18" charset="0"/>
                            </a:rPr>
                            <m:t>)</m:t>
                          </m:r>
                        </m:e>
                      </m:func>
                    </m:oMath>
                  </m:oMathPara>
                </a14:m>
                <a:endParaRPr lang="en-US" sz="2600">
                  <a:solidFill>
                    <a:srgbClr val="002060"/>
                  </a:solidFill>
                  <a:latin typeface="Cambria Math" panose="02040503050406030204" pitchFamily="18" charset="0"/>
                  <a:ea typeface="Cambria Math" panose="02040503050406030204" pitchFamily="18" charset="0"/>
                </a:endParaRPr>
              </a:p>
              <a:p>
                <a:r>
                  <a:rPr lang="en-US" sz="2600">
                    <a:solidFill>
                      <a:srgbClr val="002060"/>
                    </a:solidFill>
                  </a:rPr>
                  <a:t>subject to </a:t>
                </a:r>
                <a14:m>
                  <m:oMath xmlns:m="http://schemas.openxmlformats.org/officeDocument/2006/math">
                    <m:sSub>
                      <m:sSubPr>
                        <m:ctrlPr>
                          <a:rPr lang="en-US" sz="2600" i="1">
                            <a:solidFill>
                              <a:srgbClr val="002060"/>
                            </a:solidFill>
                            <a:latin typeface="Cambria Math" panose="02040503050406030204" pitchFamily="18" charset="0"/>
                            <a:ea typeface="Cambria Math" panose="02040503050406030204" pitchFamily="18" charset="0"/>
                          </a:rPr>
                        </m:ctrlPr>
                      </m:sSubPr>
                      <m:e>
                        <m:r>
                          <a:rPr lang="en-US" sz="2600">
                            <a:solidFill>
                              <a:srgbClr val="002060"/>
                            </a:solidFill>
                            <a:latin typeface="Cambria Math" panose="02040503050406030204" pitchFamily="18" charset="0"/>
                            <a:ea typeface="Cambria Math" panose="02040503050406030204" pitchFamily="18" charset="0"/>
                          </a:rPr>
                          <m:t>𝑇</m:t>
                        </m:r>
                      </m:e>
                      <m:sub>
                        <m:r>
                          <m:rPr>
                            <m:sty m:val="p"/>
                          </m:rPr>
                          <a:rPr lang="en-US" sz="2600">
                            <a:solidFill>
                              <a:srgbClr val="002060"/>
                            </a:solidFill>
                            <a:latin typeface="Cambria Math" panose="02040503050406030204" pitchFamily="18" charset="0"/>
                            <a:ea typeface="Cambria Math" panose="02040503050406030204" pitchFamily="18" charset="0"/>
                          </a:rPr>
                          <m:t>e</m:t>
                        </m:r>
                        <m:r>
                          <a:rPr lang="en-US" sz="2600">
                            <a:solidFill>
                              <a:srgbClr val="002060"/>
                            </a:solidFill>
                            <a:latin typeface="Cambria Math" panose="02040503050406030204" pitchFamily="18" charset="0"/>
                            <a:ea typeface="Cambria Math" panose="02040503050406030204" pitchFamily="18" charset="0"/>
                          </a:rPr>
                          <m:t>,</m:t>
                        </m:r>
                        <m:r>
                          <m:rPr>
                            <m:sty m:val="p"/>
                          </m:rPr>
                          <a:rPr lang="en-US" sz="2600">
                            <a:solidFill>
                              <a:srgbClr val="002060"/>
                            </a:solidFill>
                            <a:latin typeface="Cambria Math" panose="02040503050406030204" pitchFamily="18" charset="0"/>
                            <a:ea typeface="Cambria Math" panose="02040503050406030204" pitchFamily="18" charset="0"/>
                          </a:rPr>
                          <m:t>ref</m:t>
                        </m:r>
                      </m:sub>
                    </m:sSub>
                  </m:oMath>
                </a14:m>
                <a:endParaRPr lang="en-US" sz="2600">
                  <a:solidFill>
                    <a:srgbClr val="002060"/>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7B1E735E-8AE9-326C-E9D5-616303CAF7F9}"/>
                  </a:ext>
                </a:extLst>
              </p:cNvPr>
              <p:cNvSpPr txBox="1">
                <a:spLocks noRot="1" noChangeAspect="1" noMove="1" noResize="1" noEditPoints="1" noAdjustHandles="1" noChangeArrowheads="1" noChangeShapeType="1" noTextEdit="1"/>
              </p:cNvSpPr>
              <p:nvPr/>
            </p:nvSpPr>
            <p:spPr>
              <a:xfrm>
                <a:off x="6962394" y="1350787"/>
                <a:ext cx="4758867" cy="1329018"/>
              </a:xfrm>
              <a:prstGeom prst="rect">
                <a:avLst/>
              </a:prstGeom>
              <a:blipFill>
                <a:blip r:embed="rId6"/>
                <a:stretch>
                  <a:fillRect l="-2305" b="-10092"/>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33C51AC-E069-3B42-FC4B-B5C56578EB48}"/>
              </a:ext>
            </a:extLst>
          </p:cNvPr>
          <p:cNvSpPr/>
          <p:nvPr/>
        </p:nvSpPr>
        <p:spPr>
          <a:xfrm>
            <a:off x="8589645" y="3310587"/>
            <a:ext cx="1676400" cy="220733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5360289-2491-E844-FFAD-B4CDDFADC53D}"/>
              </a:ext>
            </a:extLst>
          </p:cNvPr>
          <p:cNvSpPr/>
          <p:nvPr/>
        </p:nvSpPr>
        <p:spPr>
          <a:xfrm>
            <a:off x="7599045" y="3310587"/>
            <a:ext cx="990600" cy="220733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C12F81B2-44D9-81D5-E942-09CE3EE6FB75}"/>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
        <p:nvSpPr>
          <p:cNvPr id="6" name="TextBox 5">
            <a:extLst>
              <a:ext uri="{FF2B5EF4-FFF2-40B4-BE49-F238E27FC236}">
                <a16:creationId xmlns:a16="http://schemas.microsoft.com/office/drawing/2014/main" id="{93CA6503-D1E8-83A3-4B1B-463BB2BAA3EF}"/>
              </a:ext>
            </a:extLst>
          </p:cNvPr>
          <p:cNvSpPr txBox="1"/>
          <p:nvPr/>
        </p:nvSpPr>
        <p:spPr>
          <a:xfrm>
            <a:off x="4853236" y="6184441"/>
            <a:ext cx="6076406" cy="400110"/>
          </a:xfrm>
          <a:prstGeom prst="rect">
            <a:avLst/>
          </a:prstGeom>
          <a:noFill/>
        </p:spPr>
        <p:txBody>
          <a:bodyPr wrap="square" rtlCol="0">
            <a:spAutoFit/>
          </a:bodyPr>
          <a:lstStyle/>
          <a:p>
            <a:pPr marL="171450" indent="-171450">
              <a:buFont typeface="Arial" panose="020B0604020202020204" pitchFamily="34" charset="0"/>
              <a:buChar char="•"/>
            </a:pPr>
            <a:r>
              <a:rPr lang="en-US" sz="1000"/>
              <a:t>G. H. Bayazit et. al., “Maximum-torque-per-watt control framework for variable flux reluctance machines with magnetic saturation and cross-coupling,” International Magnetic Conference (INTERMAG), 2024.</a:t>
            </a:r>
            <a:endParaRPr lang="en-US" sz="1000">
              <a:effectLst/>
            </a:endParaRPr>
          </a:p>
        </p:txBody>
      </p:sp>
    </p:spTree>
    <p:extLst>
      <p:ext uri="{BB962C8B-B14F-4D97-AF65-F5344CB8AC3E}">
        <p14:creationId xmlns:p14="http://schemas.microsoft.com/office/powerpoint/2010/main" val="221724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5" grpId="1"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5"/>
                </a:solidFill>
              </a:rPr>
              <a:t>EPE Group at TU/e</a:t>
            </a:r>
          </a:p>
        </p:txBody>
      </p:sp>
      <p:sp>
        <p:nvSpPr>
          <p:cNvPr id="4" name="Slide Number Placeholder 3"/>
          <p:cNvSpPr>
            <a:spLocks noGrp="1"/>
          </p:cNvSpPr>
          <p:nvPr>
            <p:ph type="sldNum" sz="quarter" idx="12"/>
          </p:nvPr>
        </p:nvSpPr>
        <p:spPr/>
        <p:txBody>
          <a:bodyPr/>
          <a:lstStyle/>
          <a:p>
            <a:fld id="{843A212D-E924-49B1-971D-ACEAEB6C7478}" type="slidenum">
              <a:rPr lang="en-US" smtClean="0"/>
              <a:t>3</a:t>
            </a:fld>
            <a:endParaRPr lang="en-US"/>
          </a:p>
        </p:txBody>
      </p:sp>
      <p:sp>
        <p:nvSpPr>
          <p:cNvPr id="3" name="Text Placeholder 4">
            <a:extLst>
              <a:ext uri="{FF2B5EF4-FFF2-40B4-BE49-F238E27FC236}">
                <a16:creationId xmlns:a16="http://schemas.microsoft.com/office/drawing/2014/main" id="{2C1C9BCB-768C-22A9-D209-C120FF4FE30E}"/>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grpSp>
        <p:nvGrpSpPr>
          <p:cNvPr id="24" name="Group 23">
            <a:extLst>
              <a:ext uri="{FF2B5EF4-FFF2-40B4-BE49-F238E27FC236}">
                <a16:creationId xmlns:a16="http://schemas.microsoft.com/office/drawing/2014/main" id="{E3864979-5F60-B6CA-8C4C-38C2657DD403}"/>
              </a:ext>
            </a:extLst>
          </p:cNvPr>
          <p:cNvGrpSpPr/>
          <p:nvPr/>
        </p:nvGrpSpPr>
        <p:grpSpPr>
          <a:xfrm>
            <a:off x="10298230" y="3110619"/>
            <a:ext cx="1909073" cy="1234595"/>
            <a:chOff x="2078648" y="2407886"/>
            <a:chExt cx="1909073" cy="1234595"/>
          </a:xfrm>
        </p:grpSpPr>
        <p:sp>
          <p:nvSpPr>
            <p:cNvPr id="5" name="TextBox 11">
              <a:extLst>
                <a:ext uri="{FF2B5EF4-FFF2-40B4-BE49-F238E27FC236}">
                  <a16:creationId xmlns:a16="http://schemas.microsoft.com/office/drawing/2014/main" id="{CDE10047-13CD-0490-66E6-3DDB5665E5B0}"/>
                </a:ext>
              </a:extLst>
            </p:cNvPr>
            <p:cNvSpPr txBox="1">
              <a:spLocks noChangeArrowheads="1"/>
            </p:cNvSpPr>
            <p:nvPr/>
          </p:nvSpPr>
          <p:spPr bwMode="auto">
            <a:xfrm>
              <a:off x="2078648" y="2407886"/>
              <a:ext cx="19090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High-frequency PE</a:t>
              </a:r>
              <a:endParaRPr lang="en-US" altLang="en-NL" sz="1400">
                <a:solidFill>
                  <a:srgbClr val="002060"/>
                </a:solidFill>
              </a:endParaRPr>
            </a:p>
          </p:txBody>
        </p:sp>
        <p:pic>
          <p:nvPicPr>
            <p:cNvPr id="17" name="Picture 16" descr="A green circuit board with wires&#10;&#10;AI-generated content may be incorrect.">
              <a:extLst>
                <a:ext uri="{FF2B5EF4-FFF2-40B4-BE49-F238E27FC236}">
                  <a16:creationId xmlns:a16="http://schemas.microsoft.com/office/drawing/2014/main" id="{21619F2E-7C9A-F94F-61A9-6F3A3093F1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8046" y="2730670"/>
              <a:ext cx="1367717" cy="91181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9" name="Group 28">
            <a:extLst>
              <a:ext uri="{FF2B5EF4-FFF2-40B4-BE49-F238E27FC236}">
                <a16:creationId xmlns:a16="http://schemas.microsoft.com/office/drawing/2014/main" id="{69119037-B82D-0F28-6DF8-C7D62A5F3D43}"/>
              </a:ext>
            </a:extLst>
          </p:cNvPr>
          <p:cNvGrpSpPr/>
          <p:nvPr/>
        </p:nvGrpSpPr>
        <p:grpSpPr>
          <a:xfrm>
            <a:off x="2271972" y="1221792"/>
            <a:ext cx="2761835" cy="1202400"/>
            <a:chOff x="713933" y="1340964"/>
            <a:chExt cx="2761835" cy="1202400"/>
          </a:xfrm>
        </p:grpSpPr>
        <p:pic>
          <p:nvPicPr>
            <p:cNvPr id="19" name="Picture 18" descr="A machine with red lights&#10;&#10;AI-generated content may be incorrect.">
              <a:extLst>
                <a:ext uri="{FF2B5EF4-FFF2-40B4-BE49-F238E27FC236}">
                  <a16:creationId xmlns:a16="http://schemas.microsoft.com/office/drawing/2014/main" id="{5333F881-AD8B-B084-1F17-4150E22FBB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3487" y="1635370"/>
              <a:ext cx="1361991" cy="90799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8" name="TextBox 11">
              <a:extLst>
                <a:ext uri="{FF2B5EF4-FFF2-40B4-BE49-F238E27FC236}">
                  <a16:creationId xmlns:a16="http://schemas.microsoft.com/office/drawing/2014/main" id="{9198CC70-73A4-1511-640E-1DB57EFE68A3}"/>
                </a:ext>
              </a:extLst>
            </p:cNvPr>
            <p:cNvSpPr txBox="1">
              <a:spLocks noChangeArrowheads="1"/>
            </p:cNvSpPr>
            <p:nvPr/>
          </p:nvSpPr>
          <p:spPr bwMode="auto">
            <a:xfrm>
              <a:off x="713933" y="1340964"/>
              <a:ext cx="27618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High-precision mechatronics</a:t>
              </a:r>
              <a:endParaRPr lang="en-US" altLang="en-NL" sz="1400">
                <a:solidFill>
                  <a:srgbClr val="002060"/>
                </a:solidFill>
              </a:endParaRPr>
            </a:p>
          </p:txBody>
        </p:sp>
      </p:grpSp>
      <p:grpSp>
        <p:nvGrpSpPr>
          <p:cNvPr id="32" name="Group 31">
            <a:extLst>
              <a:ext uri="{FF2B5EF4-FFF2-40B4-BE49-F238E27FC236}">
                <a16:creationId xmlns:a16="http://schemas.microsoft.com/office/drawing/2014/main" id="{D446B13F-CB05-C07D-B155-EA7FF1390E91}"/>
              </a:ext>
            </a:extLst>
          </p:cNvPr>
          <p:cNvGrpSpPr/>
          <p:nvPr/>
        </p:nvGrpSpPr>
        <p:grpSpPr>
          <a:xfrm>
            <a:off x="6578757" y="4816003"/>
            <a:ext cx="1909073" cy="1199093"/>
            <a:chOff x="268697" y="3457133"/>
            <a:chExt cx="1909073" cy="1199093"/>
          </a:xfrm>
        </p:grpSpPr>
        <p:pic>
          <p:nvPicPr>
            <p:cNvPr id="45" name="Picture 44" descr="A person working on a machine&#10;&#10;AI-generated content may be incorrect.">
              <a:extLst>
                <a:ext uri="{FF2B5EF4-FFF2-40B4-BE49-F238E27FC236}">
                  <a16:creationId xmlns:a16="http://schemas.microsoft.com/office/drawing/2014/main" id="{51BC8B04-7818-838E-CD6F-423AD73FB5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59" y="3744415"/>
              <a:ext cx="1367717" cy="91181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0" name="TextBox 11">
              <a:extLst>
                <a:ext uri="{FF2B5EF4-FFF2-40B4-BE49-F238E27FC236}">
                  <a16:creationId xmlns:a16="http://schemas.microsoft.com/office/drawing/2014/main" id="{79E323A4-D238-FCB3-4306-1F3C2F23E743}"/>
                </a:ext>
              </a:extLst>
            </p:cNvPr>
            <p:cNvSpPr txBox="1">
              <a:spLocks noChangeArrowheads="1"/>
            </p:cNvSpPr>
            <p:nvPr/>
          </p:nvSpPr>
          <p:spPr bwMode="auto">
            <a:xfrm>
              <a:off x="268697" y="3457133"/>
              <a:ext cx="19090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EV charging</a:t>
              </a:r>
              <a:endParaRPr lang="en-US" altLang="en-NL" sz="1400">
                <a:solidFill>
                  <a:srgbClr val="002060"/>
                </a:solidFill>
              </a:endParaRPr>
            </a:p>
          </p:txBody>
        </p:sp>
      </p:grpSp>
      <p:grpSp>
        <p:nvGrpSpPr>
          <p:cNvPr id="36" name="Group 35">
            <a:extLst>
              <a:ext uri="{FF2B5EF4-FFF2-40B4-BE49-F238E27FC236}">
                <a16:creationId xmlns:a16="http://schemas.microsoft.com/office/drawing/2014/main" id="{CBA0B9DF-8CF8-E592-4F87-9727E813B45F}"/>
              </a:ext>
            </a:extLst>
          </p:cNvPr>
          <p:cNvGrpSpPr/>
          <p:nvPr/>
        </p:nvGrpSpPr>
        <p:grpSpPr>
          <a:xfrm>
            <a:off x="8893239" y="4447712"/>
            <a:ext cx="1909073" cy="1212084"/>
            <a:chOff x="2010290" y="4600146"/>
            <a:chExt cx="1909073" cy="1212084"/>
          </a:xfrm>
        </p:grpSpPr>
        <p:pic>
          <p:nvPicPr>
            <p:cNvPr id="22" name="Picture 21" descr="A person looking at a machine&#10;&#10;AI-generated content may be incorrect.">
              <a:extLst>
                <a:ext uri="{FF2B5EF4-FFF2-40B4-BE49-F238E27FC236}">
                  <a16:creationId xmlns:a16="http://schemas.microsoft.com/office/drawing/2014/main" id="{5CBD3D6C-3AEF-D8E0-1818-174945E0D0D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7064" y="4904236"/>
              <a:ext cx="1361991" cy="90799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3" name="TextBox 11">
              <a:extLst>
                <a:ext uri="{FF2B5EF4-FFF2-40B4-BE49-F238E27FC236}">
                  <a16:creationId xmlns:a16="http://schemas.microsoft.com/office/drawing/2014/main" id="{D058EC89-28BD-782D-E06C-512B7271E384}"/>
                </a:ext>
              </a:extLst>
            </p:cNvPr>
            <p:cNvSpPr txBox="1">
              <a:spLocks noChangeArrowheads="1"/>
            </p:cNvSpPr>
            <p:nvPr/>
          </p:nvSpPr>
          <p:spPr bwMode="auto">
            <a:xfrm>
              <a:off x="2010290" y="4600146"/>
              <a:ext cx="19090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Isolated converters</a:t>
              </a:r>
              <a:endParaRPr lang="en-US" altLang="en-NL" sz="1400">
                <a:solidFill>
                  <a:srgbClr val="002060"/>
                </a:solidFill>
              </a:endParaRPr>
            </a:p>
          </p:txBody>
        </p:sp>
      </p:grpSp>
      <p:grpSp>
        <p:nvGrpSpPr>
          <p:cNvPr id="37" name="Group 36">
            <a:extLst>
              <a:ext uri="{FF2B5EF4-FFF2-40B4-BE49-F238E27FC236}">
                <a16:creationId xmlns:a16="http://schemas.microsoft.com/office/drawing/2014/main" id="{DFFFE69C-8D73-8079-7495-6D8DA68B31FA}"/>
              </a:ext>
            </a:extLst>
          </p:cNvPr>
          <p:cNvGrpSpPr/>
          <p:nvPr/>
        </p:nvGrpSpPr>
        <p:grpSpPr>
          <a:xfrm>
            <a:off x="542713" y="1652268"/>
            <a:ext cx="2166149" cy="1203979"/>
            <a:chOff x="4003498" y="4507352"/>
            <a:chExt cx="2166149" cy="1203979"/>
          </a:xfrm>
        </p:grpSpPr>
        <p:pic>
          <p:nvPicPr>
            <p:cNvPr id="35" name="Picture 34" descr="A computer on a table with a computer monitor and a machine&#10;&#10;AI-generated content may be incorrect.">
              <a:extLst>
                <a:ext uri="{FF2B5EF4-FFF2-40B4-BE49-F238E27FC236}">
                  <a16:creationId xmlns:a16="http://schemas.microsoft.com/office/drawing/2014/main" id="{DF5B4E32-4189-6621-332E-F23ED4650329}"/>
                </a:ext>
              </a:extLst>
            </p:cNvPr>
            <p:cNvPicPr>
              <a:picLocks noChangeAspect="1"/>
            </p:cNvPicPr>
            <p:nvPr/>
          </p:nvPicPr>
          <p:blipFill>
            <a:blip r:embed="rId7" cstate="print">
              <a:extLst>
                <a:ext uri="{28A0092B-C50C-407E-A947-70E740481C1C}">
                  <a14:useLocalDpi xmlns:a14="http://schemas.microsoft.com/office/drawing/2010/main" val="0"/>
                </a:ext>
              </a:extLst>
            </a:blip>
            <a:srcRect l="3126" t="9158"/>
            <a:stretch/>
          </p:blipFill>
          <p:spPr>
            <a:xfrm>
              <a:off x="4341290" y="4807442"/>
              <a:ext cx="1367717" cy="90388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4" name="TextBox 11">
              <a:extLst>
                <a:ext uri="{FF2B5EF4-FFF2-40B4-BE49-F238E27FC236}">
                  <a16:creationId xmlns:a16="http://schemas.microsoft.com/office/drawing/2014/main" id="{BFC7B150-D954-FFAF-E4DA-C4EAA504C019}"/>
                </a:ext>
              </a:extLst>
            </p:cNvPr>
            <p:cNvSpPr txBox="1">
              <a:spLocks noChangeArrowheads="1"/>
            </p:cNvSpPr>
            <p:nvPr/>
          </p:nvSpPr>
          <p:spPr bwMode="auto">
            <a:xfrm>
              <a:off x="4003498" y="4507352"/>
              <a:ext cx="21661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Multi-physics modeling</a:t>
              </a:r>
              <a:endParaRPr lang="en-US" altLang="en-NL" sz="1400">
                <a:solidFill>
                  <a:srgbClr val="002060"/>
                </a:solidFill>
              </a:endParaRPr>
            </a:p>
          </p:txBody>
        </p:sp>
      </p:grpSp>
      <p:grpSp>
        <p:nvGrpSpPr>
          <p:cNvPr id="44" name="Group 43">
            <a:extLst>
              <a:ext uri="{FF2B5EF4-FFF2-40B4-BE49-F238E27FC236}">
                <a16:creationId xmlns:a16="http://schemas.microsoft.com/office/drawing/2014/main" id="{9EEF70DD-E097-6005-C7BF-048029209B8A}"/>
              </a:ext>
            </a:extLst>
          </p:cNvPr>
          <p:cNvGrpSpPr/>
          <p:nvPr/>
        </p:nvGrpSpPr>
        <p:grpSpPr>
          <a:xfrm>
            <a:off x="9300257" y="1635260"/>
            <a:ext cx="2634563" cy="1215190"/>
            <a:chOff x="3554898" y="1193823"/>
            <a:chExt cx="2634563" cy="1215190"/>
          </a:xfrm>
        </p:grpSpPr>
        <p:pic>
          <p:nvPicPr>
            <p:cNvPr id="15" name="Picture 14" descr="A machine with a blue background&#10;&#10;AI-generated content may be incorrect.">
              <a:extLst>
                <a:ext uri="{FF2B5EF4-FFF2-40B4-BE49-F238E27FC236}">
                  <a16:creationId xmlns:a16="http://schemas.microsoft.com/office/drawing/2014/main" id="{F6E2C3FE-0292-59B1-AE5F-028CA5BA31CB}"/>
                </a:ext>
              </a:extLst>
            </p:cNvPr>
            <p:cNvPicPr>
              <a:picLocks noChangeAspect="1"/>
            </p:cNvPicPr>
            <p:nvPr/>
          </p:nvPicPr>
          <p:blipFill>
            <a:blip r:embed="rId8" cstate="print">
              <a:extLst>
                <a:ext uri="{28A0092B-C50C-407E-A947-70E740481C1C}">
                  <a14:useLocalDpi xmlns:a14="http://schemas.microsoft.com/office/drawing/2010/main" val="0"/>
                </a:ext>
              </a:extLst>
            </a:blip>
            <a:srcRect t="21139"/>
            <a:stretch/>
          </p:blipFill>
          <p:spPr>
            <a:xfrm>
              <a:off x="4188322" y="1505124"/>
              <a:ext cx="1367717" cy="90388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TextBox 11">
              <a:extLst>
                <a:ext uri="{FF2B5EF4-FFF2-40B4-BE49-F238E27FC236}">
                  <a16:creationId xmlns:a16="http://schemas.microsoft.com/office/drawing/2014/main" id="{859C7660-D3A5-6C93-4A65-D82125E2993C}"/>
                </a:ext>
              </a:extLst>
            </p:cNvPr>
            <p:cNvSpPr txBox="1">
              <a:spLocks noChangeArrowheads="1"/>
            </p:cNvSpPr>
            <p:nvPr/>
          </p:nvSpPr>
          <p:spPr bwMode="auto">
            <a:xfrm>
              <a:off x="3554898" y="1193823"/>
              <a:ext cx="2634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Contactless energy transfer</a:t>
              </a:r>
              <a:endParaRPr lang="en-US" altLang="en-NL" sz="1400">
                <a:solidFill>
                  <a:srgbClr val="002060"/>
                </a:solidFill>
              </a:endParaRPr>
            </a:p>
          </p:txBody>
        </p:sp>
      </p:grpSp>
      <p:grpSp>
        <p:nvGrpSpPr>
          <p:cNvPr id="48" name="Group 47">
            <a:extLst>
              <a:ext uri="{FF2B5EF4-FFF2-40B4-BE49-F238E27FC236}">
                <a16:creationId xmlns:a16="http://schemas.microsoft.com/office/drawing/2014/main" id="{E0F519DB-5EF6-90B7-45E3-CC377B24C21F}"/>
              </a:ext>
            </a:extLst>
          </p:cNvPr>
          <p:cNvGrpSpPr/>
          <p:nvPr/>
        </p:nvGrpSpPr>
        <p:grpSpPr>
          <a:xfrm>
            <a:off x="1058216" y="4423634"/>
            <a:ext cx="2634563" cy="1219991"/>
            <a:chOff x="8317078" y="1634661"/>
            <a:chExt cx="2634563" cy="1219991"/>
          </a:xfrm>
        </p:grpSpPr>
        <p:pic>
          <p:nvPicPr>
            <p:cNvPr id="27" name="Picture 26" descr="A person in blue gloves holding a device with smoke coming out of it&#10;&#10;AI-generated content may be incorrect.">
              <a:extLst>
                <a:ext uri="{FF2B5EF4-FFF2-40B4-BE49-F238E27FC236}">
                  <a16:creationId xmlns:a16="http://schemas.microsoft.com/office/drawing/2014/main" id="{C54AA173-957B-6104-6A1C-23C55BFFE8F8}"/>
                </a:ext>
              </a:extLst>
            </p:cNvPr>
            <p:cNvPicPr>
              <a:picLocks noChangeAspect="1"/>
            </p:cNvPicPr>
            <p:nvPr/>
          </p:nvPicPr>
          <p:blipFill>
            <a:blip r:embed="rId9" cstate="print">
              <a:extLst>
                <a:ext uri="{28A0092B-C50C-407E-A947-70E740481C1C}">
                  <a14:useLocalDpi xmlns:a14="http://schemas.microsoft.com/office/drawing/2010/main" val="0"/>
                </a:ext>
              </a:extLst>
            </a:blip>
            <a:srcRect l="19788" t="21694" r="4522" b="3198"/>
            <a:stretch/>
          </p:blipFill>
          <p:spPr>
            <a:xfrm>
              <a:off x="8942183" y="1950762"/>
              <a:ext cx="1366438" cy="90389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9" name="TextBox 11">
              <a:extLst>
                <a:ext uri="{FF2B5EF4-FFF2-40B4-BE49-F238E27FC236}">
                  <a16:creationId xmlns:a16="http://schemas.microsoft.com/office/drawing/2014/main" id="{7FC2E5B9-3033-25F2-0E56-6198FE8F27CD}"/>
                </a:ext>
              </a:extLst>
            </p:cNvPr>
            <p:cNvSpPr txBox="1">
              <a:spLocks noChangeArrowheads="1"/>
            </p:cNvSpPr>
            <p:nvPr/>
          </p:nvSpPr>
          <p:spPr bwMode="auto">
            <a:xfrm>
              <a:off x="8317078" y="1634661"/>
              <a:ext cx="2634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Superconducting machines</a:t>
              </a:r>
              <a:endParaRPr lang="en-US" altLang="en-NL" sz="1400">
                <a:solidFill>
                  <a:srgbClr val="002060"/>
                </a:solidFill>
              </a:endParaRPr>
            </a:p>
          </p:txBody>
        </p:sp>
      </p:grpSp>
      <p:grpSp>
        <p:nvGrpSpPr>
          <p:cNvPr id="46" name="Group 45">
            <a:extLst>
              <a:ext uri="{FF2B5EF4-FFF2-40B4-BE49-F238E27FC236}">
                <a16:creationId xmlns:a16="http://schemas.microsoft.com/office/drawing/2014/main" id="{A130AD49-3CB8-5E7B-4EEC-2E57F0B332B9}"/>
              </a:ext>
            </a:extLst>
          </p:cNvPr>
          <p:cNvGrpSpPr/>
          <p:nvPr/>
        </p:nvGrpSpPr>
        <p:grpSpPr>
          <a:xfrm>
            <a:off x="-362751" y="3114061"/>
            <a:ext cx="2634563" cy="1196501"/>
            <a:chOff x="6152180" y="1164732"/>
            <a:chExt cx="2634563" cy="1196501"/>
          </a:xfrm>
        </p:grpSpPr>
        <p:pic>
          <p:nvPicPr>
            <p:cNvPr id="21" name="Picture 20" descr="A machine with wires and wires&#10;&#10;AI-generated content may be incorrect.">
              <a:extLst>
                <a:ext uri="{FF2B5EF4-FFF2-40B4-BE49-F238E27FC236}">
                  <a16:creationId xmlns:a16="http://schemas.microsoft.com/office/drawing/2014/main" id="{4F3BD465-25FC-3295-4E70-D07E9CA55E2F}"/>
                </a:ext>
              </a:extLst>
            </p:cNvPr>
            <p:cNvPicPr>
              <a:picLocks noChangeAspect="1"/>
            </p:cNvPicPr>
            <p:nvPr/>
          </p:nvPicPr>
          <p:blipFill>
            <a:blip r:embed="rId10" cstate="print">
              <a:extLst>
                <a:ext uri="{28A0092B-C50C-407E-A947-70E740481C1C}">
                  <a14:useLocalDpi xmlns:a14="http://schemas.microsoft.com/office/drawing/2010/main" val="0"/>
                </a:ext>
              </a:extLst>
            </a:blip>
            <a:srcRect t="11469" b="39867"/>
            <a:stretch/>
          </p:blipFill>
          <p:spPr>
            <a:xfrm>
              <a:off x="6786106" y="1450445"/>
              <a:ext cx="1367717" cy="91078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0" name="TextBox 11">
              <a:extLst>
                <a:ext uri="{FF2B5EF4-FFF2-40B4-BE49-F238E27FC236}">
                  <a16:creationId xmlns:a16="http://schemas.microsoft.com/office/drawing/2014/main" id="{15E99B63-6E2A-8626-307B-866F6627FA4E}"/>
                </a:ext>
              </a:extLst>
            </p:cNvPr>
            <p:cNvSpPr txBox="1">
              <a:spLocks noChangeArrowheads="1"/>
            </p:cNvSpPr>
            <p:nvPr/>
          </p:nvSpPr>
          <p:spPr bwMode="auto">
            <a:xfrm>
              <a:off x="6152180" y="1164732"/>
              <a:ext cx="2634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Advanced actuators</a:t>
              </a:r>
              <a:endParaRPr lang="en-US" altLang="en-NL" sz="1400">
                <a:solidFill>
                  <a:srgbClr val="002060"/>
                </a:solidFill>
              </a:endParaRPr>
            </a:p>
          </p:txBody>
        </p:sp>
      </p:grpSp>
      <p:grpSp>
        <p:nvGrpSpPr>
          <p:cNvPr id="49" name="Group 48">
            <a:extLst>
              <a:ext uri="{FF2B5EF4-FFF2-40B4-BE49-F238E27FC236}">
                <a16:creationId xmlns:a16="http://schemas.microsoft.com/office/drawing/2014/main" id="{A3CB6575-1C55-6F44-D826-A66A8FFC7C20}"/>
              </a:ext>
            </a:extLst>
          </p:cNvPr>
          <p:cNvGrpSpPr/>
          <p:nvPr/>
        </p:nvGrpSpPr>
        <p:grpSpPr>
          <a:xfrm>
            <a:off x="4778251" y="1197882"/>
            <a:ext cx="2634563" cy="1219974"/>
            <a:chOff x="9384261" y="3148118"/>
            <a:chExt cx="2634563" cy="1219974"/>
          </a:xfrm>
        </p:grpSpPr>
        <p:pic>
          <p:nvPicPr>
            <p:cNvPr id="23" name="Picture 22" descr="Men working on a car&#10;&#10;AI-generated content may be incorrect.">
              <a:extLst>
                <a:ext uri="{FF2B5EF4-FFF2-40B4-BE49-F238E27FC236}">
                  <a16:creationId xmlns:a16="http://schemas.microsoft.com/office/drawing/2014/main" id="{EF0E9A60-2AC7-EF20-5016-87A12049A20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18324" y="3457133"/>
              <a:ext cx="1366438" cy="91095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1" name="TextBox 11">
              <a:extLst>
                <a:ext uri="{FF2B5EF4-FFF2-40B4-BE49-F238E27FC236}">
                  <a16:creationId xmlns:a16="http://schemas.microsoft.com/office/drawing/2014/main" id="{6477F6E6-F16C-3F40-E549-2E883EAB855A}"/>
                </a:ext>
              </a:extLst>
            </p:cNvPr>
            <p:cNvSpPr txBox="1">
              <a:spLocks noChangeArrowheads="1"/>
            </p:cNvSpPr>
            <p:nvPr/>
          </p:nvSpPr>
          <p:spPr bwMode="auto">
            <a:xfrm>
              <a:off x="9384261" y="3148118"/>
              <a:ext cx="2634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Electric mobility</a:t>
              </a:r>
              <a:endParaRPr lang="en-US" altLang="en-NL" sz="1400">
                <a:solidFill>
                  <a:srgbClr val="002060"/>
                </a:solidFill>
              </a:endParaRPr>
            </a:p>
          </p:txBody>
        </p:sp>
      </p:grpSp>
      <p:grpSp>
        <p:nvGrpSpPr>
          <p:cNvPr id="50" name="Group 49">
            <a:extLst>
              <a:ext uri="{FF2B5EF4-FFF2-40B4-BE49-F238E27FC236}">
                <a16:creationId xmlns:a16="http://schemas.microsoft.com/office/drawing/2014/main" id="{A3B9FB1E-9C62-7B05-7693-8ACF3E339DBC}"/>
              </a:ext>
            </a:extLst>
          </p:cNvPr>
          <p:cNvGrpSpPr/>
          <p:nvPr/>
        </p:nvGrpSpPr>
        <p:grpSpPr>
          <a:xfrm>
            <a:off x="3414870" y="4805581"/>
            <a:ext cx="2634563" cy="1201186"/>
            <a:chOff x="9625402" y="4682527"/>
            <a:chExt cx="2634563" cy="1201186"/>
          </a:xfrm>
        </p:grpSpPr>
        <p:pic>
          <p:nvPicPr>
            <p:cNvPr id="31" name="Picture 30" descr="A person and person working on computers&#10;&#10;AI-generated content may be incorrect.">
              <a:extLst>
                <a:ext uri="{FF2B5EF4-FFF2-40B4-BE49-F238E27FC236}">
                  <a16:creationId xmlns:a16="http://schemas.microsoft.com/office/drawing/2014/main" id="{26643E9E-6FD5-9D75-4C3E-FDDD9224582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02241" y="4971959"/>
              <a:ext cx="1367717" cy="9117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2" name="TextBox 11">
              <a:extLst>
                <a:ext uri="{FF2B5EF4-FFF2-40B4-BE49-F238E27FC236}">
                  <a16:creationId xmlns:a16="http://schemas.microsoft.com/office/drawing/2014/main" id="{11BFFCC4-43C1-2987-D07A-FA6FE1961969}"/>
                </a:ext>
              </a:extLst>
            </p:cNvPr>
            <p:cNvSpPr txBox="1">
              <a:spLocks noChangeArrowheads="1"/>
            </p:cNvSpPr>
            <p:nvPr/>
          </p:nvSpPr>
          <p:spPr bwMode="auto">
            <a:xfrm>
              <a:off x="9625402" y="4682527"/>
              <a:ext cx="2634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NL" sz="1400">
                  <a:solidFill>
                    <a:srgbClr val="002060"/>
                  </a:solidFill>
                </a:rPr>
                <a:t>Material characterization</a:t>
              </a:r>
            </a:p>
          </p:txBody>
        </p:sp>
      </p:grpSp>
      <p:grpSp>
        <p:nvGrpSpPr>
          <p:cNvPr id="51" name="Group 50">
            <a:extLst>
              <a:ext uri="{FF2B5EF4-FFF2-40B4-BE49-F238E27FC236}">
                <a16:creationId xmlns:a16="http://schemas.microsoft.com/office/drawing/2014/main" id="{2E6C605E-35A4-110F-4BB1-6D42B8ED8B5A}"/>
              </a:ext>
            </a:extLst>
          </p:cNvPr>
          <p:cNvGrpSpPr/>
          <p:nvPr/>
        </p:nvGrpSpPr>
        <p:grpSpPr>
          <a:xfrm>
            <a:off x="7263652" y="1285987"/>
            <a:ext cx="2634563" cy="1154255"/>
            <a:chOff x="6925965" y="4696584"/>
            <a:chExt cx="2634563" cy="1154255"/>
          </a:xfrm>
        </p:grpSpPr>
        <p:pic>
          <p:nvPicPr>
            <p:cNvPr id="57" name="Picture 56" descr="A person working on a computer&#10;&#10;AI-generated content may be incorrect.">
              <a:extLst>
                <a:ext uri="{FF2B5EF4-FFF2-40B4-BE49-F238E27FC236}">
                  <a16:creationId xmlns:a16="http://schemas.microsoft.com/office/drawing/2014/main" id="{1346B570-82B5-D4B7-5E22-B973755DD6B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51099" y="4946949"/>
              <a:ext cx="1367717" cy="90389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3" name="TextBox 11">
              <a:extLst>
                <a:ext uri="{FF2B5EF4-FFF2-40B4-BE49-F238E27FC236}">
                  <a16:creationId xmlns:a16="http://schemas.microsoft.com/office/drawing/2014/main" id="{10E15E86-CF02-1494-76EC-B0AB00B3F9F0}"/>
                </a:ext>
              </a:extLst>
            </p:cNvPr>
            <p:cNvSpPr txBox="1">
              <a:spLocks noChangeArrowheads="1"/>
            </p:cNvSpPr>
            <p:nvPr/>
          </p:nvSpPr>
          <p:spPr bwMode="auto">
            <a:xfrm>
              <a:off x="6925965" y="4696584"/>
              <a:ext cx="2634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Electric drives</a:t>
              </a:r>
              <a:endParaRPr lang="en-US" altLang="en-NL" sz="1400">
                <a:solidFill>
                  <a:srgbClr val="002060"/>
                </a:solidFill>
              </a:endParaRPr>
            </a:p>
          </p:txBody>
        </p:sp>
      </p:grpSp>
      <p:pic>
        <p:nvPicPr>
          <p:cNvPr id="14" name="Picture 13" descr="A machine with wires connected to it&#10;&#10;AI-generated content may be incorrect.">
            <a:extLst>
              <a:ext uri="{FF2B5EF4-FFF2-40B4-BE49-F238E27FC236}">
                <a16:creationId xmlns:a16="http://schemas.microsoft.com/office/drawing/2014/main" id="{4E8C5F5B-2EAD-8E4B-FA31-A64DF55F913C}"/>
              </a:ext>
            </a:extLst>
          </p:cNvPr>
          <p:cNvPicPr>
            <a:picLocks noChangeAspect="1"/>
          </p:cNvPicPr>
          <p:nvPr/>
        </p:nvPicPr>
        <p:blipFill>
          <a:blip r:embed="rId14" cstate="print">
            <a:extLst>
              <a:ext uri="{28A0092B-C50C-407E-A947-70E740481C1C}">
                <a14:useLocalDpi xmlns:a14="http://schemas.microsoft.com/office/drawing/2010/main" val="0"/>
              </a:ext>
            </a:extLst>
          </a:blip>
          <a:srcRect b="16918"/>
          <a:stretch/>
        </p:blipFill>
        <p:spPr>
          <a:xfrm>
            <a:off x="3710389" y="2852301"/>
            <a:ext cx="2027702" cy="1584784"/>
          </a:xfrm>
          <a:prstGeom prst="roundRect">
            <a:avLst>
              <a:gd name="adj" fmla="val 8594"/>
            </a:avLst>
          </a:prstGeom>
          <a:solidFill>
            <a:srgbClr val="FFFFFF">
              <a:shade val="85000"/>
            </a:srgbClr>
          </a:solidFill>
          <a:ln>
            <a:noFill/>
          </a:ln>
          <a:effectLst/>
        </p:spPr>
      </p:pic>
      <p:sp>
        <p:nvSpPr>
          <p:cNvPr id="52" name="TextBox 11">
            <a:extLst>
              <a:ext uri="{FF2B5EF4-FFF2-40B4-BE49-F238E27FC236}">
                <a16:creationId xmlns:a16="http://schemas.microsoft.com/office/drawing/2014/main" id="{6E0BCA4E-A3BD-15D8-9D37-06D338DF3C73}"/>
              </a:ext>
            </a:extLst>
          </p:cNvPr>
          <p:cNvSpPr txBox="1">
            <a:spLocks noChangeArrowheads="1"/>
          </p:cNvSpPr>
          <p:nvPr/>
        </p:nvSpPr>
        <p:spPr bwMode="auto">
          <a:xfrm>
            <a:off x="3648746" y="2589293"/>
            <a:ext cx="20277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Electrical machines</a:t>
            </a:r>
            <a:endParaRPr lang="en-US" altLang="en-NL" sz="1400">
              <a:solidFill>
                <a:srgbClr val="002060"/>
              </a:solidFill>
            </a:endParaRPr>
          </a:p>
        </p:txBody>
      </p:sp>
      <p:grpSp>
        <p:nvGrpSpPr>
          <p:cNvPr id="55" name="Group 54">
            <a:extLst>
              <a:ext uri="{FF2B5EF4-FFF2-40B4-BE49-F238E27FC236}">
                <a16:creationId xmlns:a16="http://schemas.microsoft.com/office/drawing/2014/main" id="{276E994C-2F18-7A4D-A7B5-67C80BB4384F}"/>
              </a:ext>
            </a:extLst>
          </p:cNvPr>
          <p:cNvGrpSpPr/>
          <p:nvPr/>
        </p:nvGrpSpPr>
        <p:grpSpPr>
          <a:xfrm>
            <a:off x="6405057" y="2582042"/>
            <a:ext cx="2064105" cy="1844700"/>
            <a:chOff x="6624214" y="2517063"/>
            <a:chExt cx="2064105" cy="1844700"/>
          </a:xfrm>
        </p:grpSpPr>
        <p:pic>
          <p:nvPicPr>
            <p:cNvPr id="12" name="Picture 11" descr="Close-up of a circuit board with wires and a coil&#10;&#10;AI-generated content may be incorrect.">
              <a:extLst>
                <a:ext uri="{FF2B5EF4-FFF2-40B4-BE49-F238E27FC236}">
                  <a16:creationId xmlns:a16="http://schemas.microsoft.com/office/drawing/2014/main" id="{DCDF0391-1ABF-CC95-5327-C2B17D865202}"/>
                </a:ext>
              </a:extLst>
            </p:cNvPr>
            <p:cNvPicPr>
              <a:picLocks noChangeAspect="1"/>
            </p:cNvPicPr>
            <p:nvPr/>
          </p:nvPicPr>
          <p:blipFill>
            <a:blip r:embed="rId15" cstate="print">
              <a:extLst>
                <a:ext uri="{28A0092B-C50C-407E-A947-70E740481C1C}">
                  <a14:useLocalDpi xmlns:a14="http://schemas.microsoft.com/office/drawing/2010/main" val="0"/>
                </a:ext>
              </a:extLst>
            </a:blip>
            <a:srcRect l="13638"/>
            <a:stretch/>
          </p:blipFill>
          <p:spPr>
            <a:xfrm>
              <a:off x="6660616" y="2796490"/>
              <a:ext cx="2027703" cy="1565273"/>
            </a:xfrm>
            <a:prstGeom prst="roundRect">
              <a:avLst>
                <a:gd name="adj" fmla="val 8594"/>
              </a:avLst>
            </a:prstGeom>
            <a:solidFill>
              <a:srgbClr val="FFFFFF">
                <a:shade val="85000"/>
              </a:srgbClr>
            </a:solidFill>
            <a:ln>
              <a:noFill/>
            </a:ln>
            <a:effectLst/>
          </p:spPr>
        </p:pic>
        <p:sp>
          <p:nvSpPr>
            <p:cNvPr id="53" name="TextBox 11">
              <a:extLst>
                <a:ext uri="{FF2B5EF4-FFF2-40B4-BE49-F238E27FC236}">
                  <a16:creationId xmlns:a16="http://schemas.microsoft.com/office/drawing/2014/main" id="{C8760FB6-BC7D-5D15-110E-0BCDA41208B5}"/>
                </a:ext>
              </a:extLst>
            </p:cNvPr>
            <p:cNvSpPr txBox="1">
              <a:spLocks noChangeArrowheads="1"/>
            </p:cNvSpPr>
            <p:nvPr/>
          </p:nvSpPr>
          <p:spPr bwMode="auto">
            <a:xfrm>
              <a:off x="6624214" y="2517063"/>
              <a:ext cx="20277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sz="1400">
                  <a:solidFill>
                    <a:srgbClr val="002060"/>
                  </a:solidFill>
                </a:rPr>
                <a:t>Power electronics</a:t>
              </a:r>
              <a:endParaRPr lang="en-US" altLang="en-NL" sz="1400">
                <a:solidFill>
                  <a:srgbClr val="002060"/>
                </a:solidFill>
              </a:endParaRPr>
            </a:p>
          </p:txBody>
        </p:sp>
      </p:grpSp>
      <p:sp>
        <p:nvSpPr>
          <p:cNvPr id="6" name="TextBox 5">
            <a:extLst>
              <a:ext uri="{FF2B5EF4-FFF2-40B4-BE49-F238E27FC236}">
                <a16:creationId xmlns:a16="http://schemas.microsoft.com/office/drawing/2014/main" id="{38D2DD8B-FADB-C712-1DC9-BA4F33724B16}"/>
              </a:ext>
            </a:extLst>
          </p:cNvPr>
          <p:cNvSpPr txBox="1"/>
          <p:nvPr/>
        </p:nvSpPr>
        <p:spPr>
          <a:xfrm>
            <a:off x="4989878" y="6359386"/>
            <a:ext cx="5767669" cy="246221"/>
          </a:xfrm>
          <a:prstGeom prst="rect">
            <a:avLst/>
          </a:prstGeom>
          <a:noFill/>
        </p:spPr>
        <p:txBody>
          <a:bodyPr wrap="square" rtlCol="0">
            <a:spAutoFit/>
          </a:bodyPr>
          <a:lstStyle/>
          <a:p>
            <a:pPr marL="171450" indent="-171450">
              <a:buFont typeface="Arial" panose="020B0604020202020204" pitchFamily="34" charset="0"/>
              <a:buChar char="•"/>
            </a:pPr>
            <a:r>
              <a:rPr lang="en-US" sz="1000">
                <a:hlinkClick r:id="rId16"/>
              </a:rPr>
              <a:t>https://www.tue.nl/en/research/research-groups/electromechanics-and-power-electronics</a:t>
            </a:r>
            <a:endParaRPr lang="en-US" sz="1000"/>
          </a:p>
        </p:txBody>
      </p:sp>
    </p:spTree>
    <p:extLst>
      <p:ext uri="{BB962C8B-B14F-4D97-AF65-F5344CB8AC3E}">
        <p14:creationId xmlns:p14="http://schemas.microsoft.com/office/powerpoint/2010/main" val="2399144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mph" presetSubtype="0" nodeType="clickEffect">
                                  <p:stCondLst>
                                    <p:cond delay="0"/>
                                  </p:stCondLst>
                                  <p:childTnLst>
                                    <p:set>
                                      <p:cBhvr>
                                        <p:cTn id="61" dur="indefinite"/>
                                        <p:tgtEl>
                                          <p:spTgt spid="24"/>
                                        </p:tgtEl>
                                        <p:attrNameLst>
                                          <p:attrName>style.opacity</p:attrName>
                                        </p:attrNameLst>
                                      </p:cBhvr>
                                      <p:to>
                                        <p:strVal val="0.25"/>
                                      </p:to>
                                    </p:set>
                                    <p:animEffect filter="image" prLst="opacity: 0.25">
                                      <p:cBhvr rctx="IE">
                                        <p:cTn id="62" dur="indefinite"/>
                                        <p:tgtEl>
                                          <p:spTgt spid="24"/>
                                        </p:tgtEl>
                                      </p:cBhvr>
                                    </p:animEffect>
                                  </p:childTnLst>
                                </p:cTn>
                              </p:par>
                              <p:par>
                                <p:cTn id="63" presetID="9" presetClass="emph" presetSubtype="0" nodeType="withEffect">
                                  <p:stCondLst>
                                    <p:cond delay="0"/>
                                  </p:stCondLst>
                                  <p:childTnLst>
                                    <p:set>
                                      <p:cBhvr>
                                        <p:cTn id="64" dur="indefinite"/>
                                        <p:tgtEl>
                                          <p:spTgt spid="36"/>
                                        </p:tgtEl>
                                        <p:attrNameLst>
                                          <p:attrName>style.opacity</p:attrName>
                                        </p:attrNameLst>
                                      </p:cBhvr>
                                      <p:to>
                                        <p:strVal val="0.25"/>
                                      </p:to>
                                    </p:set>
                                    <p:animEffect filter="image" prLst="opacity: 0.25">
                                      <p:cBhvr rctx="IE">
                                        <p:cTn id="65" dur="indefinite"/>
                                        <p:tgtEl>
                                          <p:spTgt spid="36"/>
                                        </p:tgtEl>
                                      </p:cBhvr>
                                    </p:animEffect>
                                  </p:childTnLst>
                                </p:cTn>
                              </p:par>
                              <p:par>
                                <p:cTn id="66" presetID="9" presetClass="emph" presetSubtype="0" nodeType="withEffect">
                                  <p:stCondLst>
                                    <p:cond delay="0"/>
                                  </p:stCondLst>
                                  <p:childTnLst>
                                    <p:set>
                                      <p:cBhvr>
                                        <p:cTn id="67" dur="indefinite"/>
                                        <p:tgtEl>
                                          <p:spTgt spid="44"/>
                                        </p:tgtEl>
                                        <p:attrNameLst>
                                          <p:attrName>style.opacity</p:attrName>
                                        </p:attrNameLst>
                                      </p:cBhvr>
                                      <p:to>
                                        <p:strVal val="0.25"/>
                                      </p:to>
                                    </p:set>
                                    <p:animEffect filter="image" prLst="opacity: 0.25">
                                      <p:cBhvr rctx="IE">
                                        <p:cTn id="68" dur="indefinite"/>
                                        <p:tgtEl>
                                          <p:spTgt spid="44"/>
                                        </p:tgtEl>
                                      </p:cBhvr>
                                    </p:animEffect>
                                  </p:childTnLst>
                                </p:cTn>
                              </p:par>
                              <p:par>
                                <p:cTn id="69" presetID="9" presetClass="emph" presetSubtype="0" nodeType="withEffect">
                                  <p:stCondLst>
                                    <p:cond delay="0"/>
                                  </p:stCondLst>
                                  <p:childTnLst>
                                    <p:set>
                                      <p:cBhvr>
                                        <p:cTn id="70" dur="indefinite"/>
                                        <p:tgtEl>
                                          <p:spTgt spid="48"/>
                                        </p:tgtEl>
                                        <p:attrNameLst>
                                          <p:attrName>style.opacity</p:attrName>
                                        </p:attrNameLst>
                                      </p:cBhvr>
                                      <p:to>
                                        <p:strVal val="0.25"/>
                                      </p:to>
                                    </p:set>
                                    <p:animEffect filter="image" prLst="opacity: 0.25">
                                      <p:cBhvr rctx="IE">
                                        <p:cTn id="71" dur="indefinite"/>
                                        <p:tgtEl>
                                          <p:spTgt spid="48"/>
                                        </p:tgtEl>
                                      </p:cBhvr>
                                    </p:animEffect>
                                  </p:childTnLst>
                                </p:cTn>
                              </p:par>
                              <p:par>
                                <p:cTn id="72" presetID="9" presetClass="emph" presetSubtype="0" nodeType="withEffect">
                                  <p:stCondLst>
                                    <p:cond delay="0"/>
                                  </p:stCondLst>
                                  <p:childTnLst>
                                    <p:set>
                                      <p:cBhvr>
                                        <p:cTn id="73" dur="indefinite"/>
                                        <p:tgtEl>
                                          <p:spTgt spid="46"/>
                                        </p:tgtEl>
                                        <p:attrNameLst>
                                          <p:attrName>style.opacity</p:attrName>
                                        </p:attrNameLst>
                                      </p:cBhvr>
                                      <p:to>
                                        <p:strVal val="0.25"/>
                                      </p:to>
                                    </p:set>
                                    <p:animEffect filter="image" prLst="opacity: 0.25">
                                      <p:cBhvr rctx="IE">
                                        <p:cTn id="74" dur="indefinite"/>
                                        <p:tgtEl>
                                          <p:spTgt spid="46"/>
                                        </p:tgtEl>
                                      </p:cBhvr>
                                    </p:animEffect>
                                  </p:childTnLst>
                                </p:cTn>
                              </p:par>
                              <p:par>
                                <p:cTn id="75" presetID="9" presetClass="emph" presetSubtype="0" nodeType="withEffect">
                                  <p:stCondLst>
                                    <p:cond delay="0"/>
                                  </p:stCondLst>
                                  <p:childTnLst>
                                    <p:set>
                                      <p:cBhvr>
                                        <p:cTn id="76" dur="indefinite"/>
                                        <p:tgtEl>
                                          <p:spTgt spid="32"/>
                                        </p:tgtEl>
                                        <p:attrNameLst>
                                          <p:attrName>style.opacity</p:attrName>
                                        </p:attrNameLst>
                                      </p:cBhvr>
                                      <p:to>
                                        <p:strVal val="0.25"/>
                                      </p:to>
                                    </p:set>
                                    <p:animEffect filter="image" prLst="opacity: 0.25">
                                      <p:cBhvr rctx="IE">
                                        <p:cTn id="77" dur="indefinite"/>
                                        <p:tgtEl>
                                          <p:spTgt spid="32"/>
                                        </p:tgtEl>
                                      </p:cBhvr>
                                    </p:animEffect>
                                  </p:childTnLst>
                                </p:cTn>
                              </p:par>
                              <p:par>
                                <p:cTn id="78" presetID="9" presetClass="emph" presetSubtype="0" nodeType="withEffect">
                                  <p:stCondLst>
                                    <p:cond delay="0"/>
                                  </p:stCondLst>
                                  <p:childTnLst>
                                    <p:set>
                                      <p:cBhvr>
                                        <p:cTn id="79" dur="indefinite"/>
                                        <p:tgtEl>
                                          <p:spTgt spid="29"/>
                                        </p:tgtEl>
                                        <p:attrNameLst>
                                          <p:attrName>style.opacity</p:attrName>
                                        </p:attrNameLst>
                                      </p:cBhvr>
                                      <p:to>
                                        <p:strVal val="0.25"/>
                                      </p:to>
                                    </p:set>
                                    <p:animEffect filter="image" prLst="opacity: 0.25">
                                      <p:cBhvr rctx="IE">
                                        <p:cTn id="80" dur="indefinite"/>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D1FEE-FA93-1E9F-20B6-45535434A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A7718-09EA-8454-2D5A-A00E67103111}"/>
              </a:ext>
            </a:extLst>
          </p:cNvPr>
          <p:cNvSpPr>
            <a:spLocks noGrp="1"/>
          </p:cNvSpPr>
          <p:nvPr>
            <p:ph type="title"/>
          </p:nvPr>
        </p:nvSpPr>
        <p:spPr/>
        <p:txBody>
          <a:bodyPr/>
          <a:lstStyle/>
          <a:p>
            <a:r>
              <a:rPr lang="en-US">
                <a:solidFill>
                  <a:srgbClr val="002060"/>
                </a:solidFill>
              </a:rPr>
              <a:t>Hands-on session</a:t>
            </a:r>
          </a:p>
        </p:txBody>
      </p:sp>
      <p:sp>
        <p:nvSpPr>
          <p:cNvPr id="3" name="Slide Number Placeholder 2">
            <a:extLst>
              <a:ext uri="{FF2B5EF4-FFF2-40B4-BE49-F238E27FC236}">
                <a16:creationId xmlns:a16="http://schemas.microsoft.com/office/drawing/2014/main" id="{AD892740-5F88-947F-A897-412BFBB4A912}"/>
              </a:ext>
            </a:extLst>
          </p:cNvPr>
          <p:cNvSpPr>
            <a:spLocks noGrp="1"/>
          </p:cNvSpPr>
          <p:nvPr>
            <p:ph type="sldNum" sz="quarter" idx="12"/>
          </p:nvPr>
        </p:nvSpPr>
        <p:spPr/>
        <p:txBody>
          <a:bodyPr/>
          <a:lstStyle/>
          <a:p>
            <a:fld id="{843A212D-E924-49B1-971D-ACEAEB6C7478}" type="slidenum">
              <a:rPr lang="en-US" smtClean="0"/>
              <a:t>30</a:t>
            </a:fld>
            <a:endParaRPr lang="en-US"/>
          </a:p>
        </p:txBody>
      </p:sp>
      <p:sp>
        <p:nvSpPr>
          <p:cNvPr id="4" name="TextBox 3">
            <a:extLst>
              <a:ext uri="{FF2B5EF4-FFF2-40B4-BE49-F238E27FC236}">
                <a16:creationId xmlns:a16="http://schemas.microsoft.com/office/drawing/2014/main" id="{9C2A53EA-BA01-082B-6656-ED42DE392E6A}"/>
              </a:ext>
            </a:extLst>
          </p:cNvPr>
          <p:cNvSpPr txBox="1"/>
          <p:nvPr/>
        </p:nvSpPr>
        <p:spPr>
          <a:xfrm>
            <a:off x="1770827" y="1983550"/>
            <a:ext cx="7386181"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ea typeface="Calibri"/>
                <a:cs typeface="Calibri"/>
              </a:rPr>
              <a:t>You will be using the open-source FEM library </a:t>
            </a:r>
            <a:r>
              <a:rPr lang="en-US" sz="2600" dirty="0" err="1">
                <a:ea typeface="Calibri"/>
                <a:cs typeface="Calibri"/>
              </a:rPr>
              <a:t>Nutils</a:t>
            </a:r>
            <a:r>
              <a:rPr lang="en-US" sz="2600" dirty="0">
                <a:ea typeface="Calibri"/>
                <a:cs typeface="Calibri"/>
              </a:rPr>
              <a:t> (</a:t>
            </a:r>
            <a:r>
              <a:rPr lang="en-US" sz="2600" dirty="0">
                <a:ea typeface="Calibri"/>
                <a:cs typeface="Calibri"/>
                <a:hlinkClick r:id="rId2"/>
              </a:rPr>
              <a:t>https://nutils.org</a:t>
            </a:r>
            <a:r>
              <a:rPr lang="en-US" sz="2600" dirty="0">
                <a:ea typeface="Calibri"/>
                <a:cs typeface="Calibri"/>
              </a:rPr>
              <a:t>) to perform simulations of a variable flux reluctance machine. Visit</a:t>
            </a:r>
            <a:endParaRPr lang="en-US" dirty="0"/>
          </a:p>
          <a:p>
            <a:endParaRPr lang="en-US" sz="2600" dirty="0">
              <a:ea typeface="Calibri"/>
              <a:cs typeface="Calibri"/>
            </a:endParaRPr>
          </a:p>
          <a:p>
            <a:pPr lvl="1"/>
            <a:r>
              <a:rPr lang="en-US" sz="2600" dirty="0">
                <a:ea typeface="Calibri"/>
                <a:cs typeface="Calibri"/>
                <a:hlinkClick r:id="rId3"/>
              </a:rPr>
              <a:t>https://github.com/evalf/iemdc2025</a:t>
            </a:r>
            <a:endParaRPr lang="en-US" dirty="0">
              <a:ea typeface="Calibri"/>
              <a:cs typeface="Calibri"/>
            </a:endParaRPr>
          </a:p>
          <a:p>
            <a:endParaRPr lang="en-US" sz="2600" dirty="0">
              <a:ea typeface="Calibri"/>
              <a:cs typeface="Calibri"/>
            </a:endParaRPr>
          </a:p>
          <a:p>
            <a:r>
              <a:rPr lang="en-US" sz="2600" dirty="0">
                <a:ea typeface="Calibri"/>
                <a:cs typeface="Calibri"/>
              </a:rPr>
              <a:t>for installation instructions and exercises.</a:t>
            </a:r>
          </a:p>
          <a:p>
            <a:endParaRPr lang="en-US" sz="2600" dirty="0">
              <a:ea typeface="Calibri"/>
              <a:cs typeface="Calibri"/>
            </a:endParaRPr>
          </a:p>
          <a:p>
            <a:r>
              <a:rPr lang="en-US" sz="2600" dirty="0">
                <a:ea typeface="Calibri"/>
                <a:cs typeface="Calibri"/>
              </a:rPr>
              <a:t>To run remotely (limited users), please access:</a:t>
            </a:r>
          </a:p>
          <a:p>
            <a:r>
              <a:rPr lang="en-US" sz="2800" b="0" i="0" u="sng" dirty="0">
                <a:solidFill>
                  <a:srgbClr val="0969DA"/>
                </a:solidFill>
                <a:effectLst/>
                <a:latin typeface="-apple-system"/>
                <a:hlinkClick r:id="rId4"/>
              </a:rPr>
              <a:t>https://iemdc.evalf.com</a:t>
            </a:r>
            <a:endParaRPr lang="en-US" sz="2600" dirty="0">
              <a:ea typeface="Calibri"/>
              <a:cs typeface="Calibri"/>
            </a:endParaRPr>
          </a:p>
        </p:txBody>
      </p:sp>
      <p:sp>
        <p:nvSpPr>
          <p:cNvPr id="5" name="Text Placeholder 4">
            <a:extLst>
              <a:ext uri="{FF2B5EF4-FFF2-40B4-BE49-F238E27FC236}">
                <a16:creationId xmlns:a16="http://schemas.microsoft.com/office/drawing/2014/main" id="{491A3A6F-08F0-F358-246F-D664B3780EC0}"/>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Tree>
    <p:extLst>
      <p:ext uri="{BB962C8B-B14F-4D97-AF65-F5344CB8AC3E}">
        <p14:creationId xmlns:p14="http://schemas.microsoft.com/office/powerpoint/2010/main" val="363931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8889" y="6099812"/>
            <a:ext cx="9796356" cy="768349"/>
          </a:xfrm>
        </p:spPr>
        <p:txBody>
          <a:bodyPr/>
          <a:lstStyle/>
          <a:p>
            <a:r>
              <a:rPr lang="en-US" sz="2000" err="1"/>
              <a:t>Electromechanics</a:t>
            </a:r>
            <a:r>
              <a:rPr lang="en-US" sz="2000"/>
              <a:t> and Power Electronics</a:t>
            </a:r>
          </a:p>
        </p:txBody>
      </p:sp>
      <p:sp>
        <p:nvSpPr>
          <p:cNvPr id="2" name="Title 1"/>
          <p:cNvSpPr>
            <a:spLocks noGrp="1"/>
          </p:cNvSpPr>
          <p:nvPr>
            <p:ph type="ctrTitle"/>
          </p:nvPr>
        </p:nvSpPr>
        <p:spPr/>
        <p:txBody>
          <a:bodyPr/>
          <a:lstStyle/>
          <a:p>
            <a:r>
              <a:rPr lang="en-US" sz="2900"/>
              <a:t>Design, Modelling and Mathematical Formulations of </a:t>
            </a:r>
            <a:br>
              <a:rPr lang="en-US" sz="2900">
                <a:ea typeface="Calibri"/>
                <a:cs typeface="Calibri"/>
              </a:rPr>
            </a:br>
            <a:r>
              <a:rPr lang="en-US" sz="2900"/>
              <a:t>PM-Free Special Machines: from Theory to Practice</a:t>
            </a:r>
            <a:endParaRPr lang="en-US"/>
          </a:p>
        </p:txBody>
      </p:sp>
      <p:sp>
        <p:nvSpPr>
          <p:cNvPr id="3" name="Subtitle 2"/>
          <p:cNvSpPr>
            <a:spLocks noGrp="1"/>
          </p:cNvSpPr>
          <p:nvPr>
            <p:ph type="subTitle" idx="1"/>
          </p:nvPr>
        </p:nvSpPr>
        <p:spPr/>
        <p:txBody>
          <a:bodyPr vert="horz" wrap="none" lIns="756000" tIns="18000" rIns="1962000" bIns="0" rtlCol="0" anchor="t">
            <a:noAutofit/>
          </a:bodyPr>
          <a:lstStyle/>
          <a:p>
            <a:r>
              <a:rPr lang="en-US" sz="2000"/>
              <a:t>MAY 18, 2025 </a:t>
            </a:r>
            <a:endParaRPr lang="en-US" sz="2000" b="0">
              <a:solidFill>
                <a:srgbClr val="000000"/>
              </a:solidFill>
            </a:endParaRPr>
          </a:p>
        </p:txBody>
      </p:sp>
      <p:sp>
        <p:nvSpPr>
          <p:cNvPr id="4" name="Text Placeholder 3"/>
          <p:cNvSpPr>
            <a:spLocks noGrp="1"/>
          </p:cNvSpPr>
          <p:nvPr>
            <p:ph type="body" sz="quarter" idx="13"/>
          </p:nvPr>
        </p:nvSpPr>
        <p:spPr>
          <a:xfrm>
            <a:off x="1" y="5331461"/>
            <a:ext cx="12191999" cy="768351"/>
          </a:xfrm>
        </p:spPr>
        <p:txBody>
          <a:bodyPr/>
          <a:lstStyle/>
          <a:p>
            <a:r>
              <a:rPr lang="en-US" sz="2000"/>
              <a:t>Doga Ceylan, Mitrofan Curti, Joost van </a:t>
            </a:r>
            <a:r>
              <a:rPr lang="en-US" sz="2000" err="1"/>
              <a:t>Zwieten</a:t>
            </a:r>
            <a:endParaRPr lang="en-US" sz="2000" b="0" err="1">
              <a:solidFill>
                <a:srgbClr val="000000"/>
              </a:solidFill>
            </a:endParaRPr>
          </a:p>
        </p:txBody>
      </p:sp>
      <p:sp>
        <p:nvSpPr>
          <p:cNvPr id="7" name="Title 1"/>
          <p:cNvSpPr txBox="1">
            <a:spLocks/>
          </p:cNvSpPr>
          <p:nvPr/>
        </p:nvSpPr>
        <p:spPr>
          <a:xfrm>
            <a:off x="1058331" y="2224714"/>
            <a:ext cx="10075333" cy="978436"/>
          </a:xfrm>
          <a:prstGeom prst="rect">
            <a:avLst/>
          </a:prstGeom>
          <a:solidFill>
            <a:schemeClr val="tx2">
              <a:alpha val="50000"/>
            </a:schemeClr>
          </a:solidFill>
        </p:spPr>
        <p:txBody>
          <a:bodyPr vert="horz" lIns="756000" tIns="0" rIns="1962000" bIns="0" rtlCol="0" anchor="ctr" anchorCtr="0">
            <a:noAutofit/>
          </a:bodyPr>
          <a:lstStyle>
            <a:lvl1pPr algn="l" defTabSz="914377" rtl="0" eaLnBrk="1" latinLnBrk="0" hangingPunct="1">
              <a:lnSpc>
                <a:spcPts val="3067"/>
              </a:lnSpc>
              <a:spcBef>
                <a:spcPct val="0"/>
              </a:spcBef>
              <a:buNone/>
              <a:defRPr sz="2933" b="1" kern="1200">
                <a:solidFill>
                  <a:schemeClr val="bg1"/>
                </a:solidFill>
                <a:latin typeface="+mj-lt"/>
                <a:ea typeface="+mj-ea"/>
                <a:cs typeface="+mj-cs"/>
              </a:defRPr>
            </a:lvl1pPr>
          </a:lstStyle>
          <a:p>
            <a:pPr algn="ctr"/>
            <a:r>
              <a:rPr lang="en-US" sz="4000"/>
              <a:t>          Thank you for your attention</a:t>
            </a:r>
          </a:p>
        </p:txBody>
      </p:sp>
    </p:spTree>
    <p:extLst>
      <p:ext uri="{BB962C8B-B14F-4D97-AF65-F5344CB8AC3E}">
        <p14:creationId xmlns:p14="http://schemas.microsoft.com/office/powerpoint/2010/main" val="327092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54293-187D-EC2F-F87A-A227E8B16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6547D1-9234-EB40-537A-CA03671C8A8C}"/>
              </a:ext>
            </a:extLst>
          </p:cNvPr>
          <p:cNvSpPr>
            <a:spLocks noGrp="1"/>
          </p:cNvSpPr>
          <p:nvPr>
            <p:ph type="title"/>
          </p:nvPr>
        </p:nvSpPr>
        <p:spPr/>
        <p:txBody>
          <a:bodyPr/>
          <a:lstStyle/>
          <a:p>
            <a:r>
              <a:rPr lang="en-US">
                <a:solidFill>
                  <a:srgbClr val="002060"/>
                </a:solidFill>
              </a:rPr>
              <a:t>Electric mobility</a:t>
            </a:r>
          </a:p>
        </p:txBody>
      </p:sp>
      <p:sp>
        <p:nvSpPr>
          <p:cNvPr id="4" name="Slide Number Placeholder 3">
            <a:extLst>
              <a:ext uri="{FF2B5EF4-FFF2-40B4-BE49-F238E27FC236}">
                <a16:creationId xmlns:a16="http://schemas.microsoft.com/office/drawing/2014/main" id="{ED564AEF-1EF5-34FA-45AA-149248E44072}"/>
              </a:ext>
            </a:extLst>
          </p:cNvPr>
          <p:cNvSpPr>
            <a:spLocks noGrp="1"/>
          </p:cNvSpPr>
          <p:nvPr>
            <p:ph type="sldNum" sz="quarter" idx="12"/>
          </p:nvPr>
        </p:nvSpPr>
        <p:spPr/>
        <p:txBody>
          <a:bodyPr/>
          <a:lstStyle/>
          <a:p>
            <a:fld id="{843A212D-E924-49B1-971D-ACEAEB6C7478}" type="slidenum">
              <a:rPr lang="en-US" smtClean="0"/>
              <a:t>4</a:t>
            </a:fld>
            <a:endParaRPr lang="en-US"/>
          </a:p>
        </p:txBody>
      </p:sp>
      <p:sp>
        <p:nvSpPr>
          <p:cNvPr id="3" name="Text Placeholder 4">
            <a:extLst>
              <a:ext uri="{FF2B5EF4-FFF2-40B4-BE49-F238E27FC236}">
                <a16:creationId xmlns:a16="http://schemas.microsoft.com/office/drawing/2014/main" id="{8EA4E7E7-8164-66B4-7E91-8A47BCDC3F75}"/>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16" name="Picture 15" descr="A ship on a river&#10;&#10;AI-generated content may be incorrect.">
            <a:extLst>
              <a:ext uri="{FF2B5EF4-FFF2-40B4-BE49-F238E27FC236}">
                <a16:creationId xmlns:a16="http://schemas.microsoft.com/office/drawing/2014/main" id="{9288A37B-5E5C-B4D8-FE0A-B842747F8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61" y="3901848"/>
            <a:ext cx="3258045" cy="1830711"/>
          </a:xfrm>
          <a:prstGeom prst="roundRect">
            <a:avLst>
              <a:gd name="adj" fmla="val 8594"/>
            </a:avLst>
          </a:prstGeom>
          <a:solidFill>
            <a:srgbClr val="FFFFFF">
              <a:shade val="85000"/>
            </a:srgbClr>
          </a:solidFill>
          <a:ln>
            <a:noFill/>
          </a:ln>
          <a:effectLst/>
        </p:spPr>
      </p:pic>
      <p:pic>
        <p:nvPicPr>
          <p:cNvPr id="20" name="Picture 19" descr="A plane in a hangar&#10;&#10;AI-generated content may be incorrect.">
            <a:extLst>
              <a:ext uri="{FF2B5EF4-FFF2-40B4-BE49-F238E27FC236}">
                <a16:creationId xmlns:a16="http://schemas.microsoft.com/office/drawing/2014/main" id="{171DFF36-AC84-DE88-0846-DF4F73A93C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5317" y="3901849"/>
            <a:ext cx="3201366" cy="1830711"/>
          </a:xfrm>
          <a:prstGeom prst="roundRect">
            <a:avLst>
              <a:gd name="adj" fmla="val 8594"/>
            </a:avLst>
          </a:prstGeom>
          <a:solidFill>
            <a:srgbClr val="FFFFFF">
              <a:shade val="85000"/>
            </a:srgbClr>
          </a:solidFill>
          <a:ln>
            <a:noFill/>
          </a:ln>
          <a:effectLst/>
        </p:spPr>
      </p:pic>
      <p:pic>
        <p:nvPicPr>
          <p:cNvPr id="21" name="Picture 20" descr="A two buses parked next to each other&#10;&#10;AI-generated content may be incorrect.">
            <a:extLst>
              <a:ext uri="{FF2B5EF4-FFF2-40B4-BE49-F238E27FC236}">
                <a16:creationId xmlns:a16="http://schemas.microsoft.com/office/drawing/2014/main" id="{79E10CAD-9075-3A71-DDC9-3A59DB3E96EC}"/>
              </a:ext>
            </a:extLst>
          </p:cNvPr>
          <p:cNvPicPr>
            <a:picLocks noChangeAspect="1"/>
          </p:cNvPicPr>
          <p:nvPr/>
        </p:nvPicPr>
        <p:blipFill>
          <a:blip r:embed="rId5" cstate="print">
            <a:extLst>
              <a:ext uri="{28A0092B-C50C-407E-A947-70E740481C1C}">
                <a14:useLocalDpi xmlns:a14="http://schemas.microsoft.com/office/drawing/2010/main" val="0"/>
              </a:ext>
            </a:extLst>
          </a:blip>
          <a:srcRect t="6953" b="16800"/>
          <a:stretch/>
        </p:blipFill>
        <p:spPr>
          <a:xfrm>
            <a:off x="4473728" y="1636849"/>
            <a:ext cx="3201365" cy="1830711"/>
          </a:xfrm>
          <a:prstGeom prst="roundRect">
            <a:avLst>
              <a:gd name="adj" fmla="val 8594"/>
            </a:avLst>
          </a:prstGeom>
          <a:solidFill>
            <a:srgbClr val="FFFFFF">
              <a:shade val="85000"/>
            </a:srgbClr>
          </a:solidFill>
          <a:ln>
            <a:noFill/>
          </a:ln>
          <a:effectLst/>
        </p:spPr>
      </p:pic>
      <p:pic>
        <p:nvPicPr>
          <p:cNvPr id="22" name="Picture 21" descr="A blue tractor on a dirt field&#10;&#10;AI-generated content may be incorrect.">
            <a:extLst>
              <a:ext uri="{FF2B5EF4-FFF2-40B4-BE49-F238E27FC236}">
                <a16:creationId xmlns:a16="http://schemas.microsoft.com/office/drawing/2014/main" id="{CA2008CC-D409-77FC-1D07-81C027D5A1B2}"/>
              </a:ext>
            </a:extLst>
          </p:cNvPr>
          <p:cNvPicPr>
            <a:picLocks noChangeAspect="1"/>
          </p:cNvPicPr>
          <p:nvPr/>
        </p:nvPicPr>
        <p:blipFill>
          <a:blip r:embed="rId6" cstate="print">
            <a:extLst>
              <a:ext uri="{28A0092B-C50C-407E-A947-70E740481C1C}">
                <a14:useLocalDpi xmlns:a14="http://schemas.microsoft.com/office/drawing/2010/main" val="0"/>
              </a:ext>
            </a:extLst>
          </a:blip>
          <a:srcRect t="3662" b="10526"/>
          <a:stretch/>
        </p:blipFill>
        <p:spPr>
          <a:xfrm>
            <a:off x="8447075" y="3918451"/>
            <a:ext cx="3201364" cy="1830711"/>
          </a:xfrm>
          <a:prstGeom prst="roundRect">
            <a:avLst>
              <a:gd name="adj" fmla="val 8594"/>
            </a:avLst>
          </a:prstGeom>
          <a:solidFill>
            <a:srgbClr val="FFFFFF">
              <a:shade val="85000"/>
            </a:srgbClr>
          </a:solidFill>
          <a:ln>
            <a:noFill/>
          </a:ln>
          <a:effectLst/>
        </p:spPr>
      </p:pic>
      <p:pic>
        <p:nvPicPr>
          <p:cNvPr id="23" name="Picture 22" descr="A person working on a car&#10;&#10;AI-generated content may be incorrect.">
            <a:extLst>
              <a:ext uri="{FF2B5EF4-FFF2-40B4-BE49-F238E27FC236}">
                <a16:creationId xmlns:a16="http://schemas.microsoft.com/office/drawing/2014/main" id="{1B806310-FFF6-469B-A37E-06D0F549D214}"/>
              </a:ext>
            </a:extLst>
          </p:cNvPr>
          <p:cNvPicPr>
            <a:picLocks noChangeAspect="1"/>
          </p:cNvPicPr>
          <p:nvPr/>
        </p:nvPicPr>
        <p:blipFill>
          <a:blip r:embed="rId7" cstate="print">
            <a:extLst>
              <a:ext uri="{28A0092B-C50C-407E-A947-70E740481C1C}">
                <a14:useLocalDpi xmlns:a14="http://schemas.microsoft.com/office/drawing/2010/main" val="0"/>
              </a:ext>
            </a:extLst>
          </a:blip>
          <a:srcRect t="3708" b="5335"/>
          <a:stretch/>
        </p:blipFill>
        <p:spPr>
          <a:xfrm>
            <a:off x="657861" y="1636849"/>
            <a:ext cx="3201365" cy="1830711"/>
          </a:xfrm>
          <a:prstGeom prst="roundRect">
            <a:avLst>
              <a:gd name="adj" fmla="val 8594"/>
            </a:avLst>
          </a:prstGeom>
          <a:solidFill>
            <a:srgbClr val="FFFFFF">
              <a:shade val="85000"/>
            </a:srgbClr>
          </a:solidFill>
          <a:ln>
            <a:noFill/>
          </a:ln>
          <a:effectLst/>
        </p:spPr>
      </p:pic>
      <p:pic>
        <p:nvPicPr>
          <p:cNvPr id="25" name="Picture 24" descr="A yellow and blue train on tracks&#10;&#10;AI-generated content may be incorrect.">
            <a:extLst>
              <a:ext uri="{FF2B5EF4-FFF2-40B4-BE49-F238E27FC236}">
                <a16:creationId xmlns:a16="http://schemas.microsoft.com/office/drawing/2014/main" id="{93434E3D-38ED-2003-1DF0-A0AA6D882B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7075" y="1663260"/>
            <a:ext cx="3221964" cy="18043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013088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5"/>
                                        </p:tgtEl>
                                        <p:attrNameLst>
                                          <p:attrName>style.opacity</p:attrName>
                                        </p:attrNameLst>
                                      </p:cBhvr>
                                      <p:to>
                                        <p:strVal val="0.25"/>
                                      </p:to>
                                    </p:set>
                                    <p:animEffect filter="image" prLst="opacity: 0.25">
                                      <p:cBhvr rctx="IE">
                                        <p:cTn id="7" dur="indefinite"/>
                                        <p:tgtEl>
                                          <p:spTgt spid="25"/>
                                        </p:tgtEl>
                                      </p:cBhvr>
                                    </p:animEffect>
                                  </p:childTnLst>
                                </p:cTn>
                              </p:par>
                              <p:par>
                                <p:cTn id="8" presetID="9" presetClass="emph" presetSubtype="0" nodeType="withEffect">
                                  <p:stCondLst>
                                    <p:cond delay="0"/>
                                  </p:stCondLst>
                                  <p:childTnLst>
                                    <p:set>
                                      <p:cBhvr>
                                        <p:cTn id="9" dur="indefinite"/>
                                        <p:tgtEl>
                                          <p:spTgt spid="21"/>
                                        </p:tgtEl>
                                        <p:attrNameLst>
                                          <p:attrName>style.opacity</p:attrName>
                                        </p:attrNameLst>
                                      </p:cBhvr>
                                      <p:to>
                                        <p:strVal val="0.25"/>
                                      </p:to>
                                    </p:set>
                                    <p:animEffect filter="image" prLst="opacity: 0.25">
                                      <p:cBhvr rctx="IE">
                                        <p:cTn id="10" dur="indefinite"/>
                                        <p:tgtEl>
                                          <p:spTgt spid="21"/>
                                        </p:tgtEl>
                                      </p:cBhvr>
                                    </p:animEffect>
                                  </p:childTnLst>
                                </p:cTn>
                              </p:par>
                              <p:par>
                                <p:cTn id="11" presetID="9" presetClass="emph" presetSubtype="0" nodeType="withEffect">
                                  <p:stCondLst>
                                    <p:cond delay="0"/>
                                  </p:stCondLst>
                                  <p:childTnLst>
                                    <p:set>
                                      <p:cBhvr>
                                        <p:cTn id="12" dur="indefinite"/>
                                        <p:tgtEl>
                                          <p:spTgt spid="20"/>
                                        </p:tgtEl>
                                        <p:attrNameLst>
                                          <p:attrName>style.opacity</p:attrName>
                                        </p:attrNameLst>
                                      </p:cBhvr>
                                      <p:to>
                                        <p:strVal val="0.25"/>
                                      </p:to>
                                    </p:set>
                                    <p:animEffect filter="image" prLst="opacity: 0.25">
                                      <p:cBhvr rctx="IE">
                                        <p:cTn id="13" dur="indefinite"/>
                                        <p:tgtEl>
                                          <p:spTgt spid="20"/>
                                        </p:tgtEl>
                                      </p:cBhvr>
                                    </p:animEffect>
                                  </p:childTnLst>
                                </p:cTn>
                              </p:par>
                              <p:par>
                                <p:cTn id="14" presetID="9" presetClass="emph" presetSubtype="0" nodeType="withEffect">
                                  <p:stCondLst>
                                    <p:cond delay="0"/>
                                  </p:stCondLst>
                                  <p:childTnLst>
                                    <p:set>
                                      <p:cBhvr>
                                        <p:cTn id="15" dur="indefinite"/>
                                        <p:tgtEl>
                                          <p:spTgt spid="16"/>
                                        </p:tgtEl>
                                        <p:attrNameLst>
                                          <p:attrName>style.opacity</p:attrName>
                                        </p:attrNameLst>
                                      </p:cBhvr>
                                      <p:to>
                                        <p:strVal val="0.25"/>
                                      </p:to>
                                    </p:set>
                                    <p:animEffect filter="image" prLst="opacity: 0.25">
                                      <p:cBhvr rctx="IE">
                                        <p:cTn id="16" dur="indefinite"/>
                                        <p:tgtEl>
                                          <p:spTgt spid="16"/>
                                        </p:tgtEl>
                                      </p:cBhvr>
                                    </p:animEffect>
                                  </p:childTnLst>
                                </p:cTn>
                              </p:par>
                              <p:par>
                                <p:cTn id="17" presetID="9" presetClass="emph" presetSubtype="0" nodeType="withEffect">
                                  <p:stCondLst>
                                    <p:cond delay="0"/>
                                  </p:stCondLst>
                                  <p:childTnLst>
                                    <p:set>
                                      <p:cBhvr>
                                        <p:cTn id="18" dur="indefinite"/>
                                        <p:tgtEl>
                                          <p:spTgt spid="23"/>
                                        </p:tgtEl>
                                        <p:attrNameLst>
                                          <p:attrName>style.opacity</p:attrName>
                                        </p:attrNameLst>
                                      </p:cBhvr>
                                      <p:to>
                                        <p:strVal val="0.25"/>
                                      </p:to>
                                    </p:set>
                                    <p:animEffect filter="image" prLst="opacity: 0.25">
                                      <p:cBhvr rctx="IE">
                                        <p:cTn id="19" dur="indefinite"/>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5A18C-E155-8783-4CD2-0809A21DA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10C591-7AB0-CFEA-2716-0B709D818C5F}"/>
              </a:ext>
            </a:extLst>
          </p:cNvPr>
          <p:cNvSpPr>
            <a:spLocks noGrp="1"/>
          </p:cNvSpPr>
          <p:nvPr>
            <p:ph type="title"/>
          </p:nvPr>
        </p:nvSpPr>
        <p:spPr/>
        <p:txBody>
          <a:bodyPr/>
          <a:lstStyle/>
          <a:p>
            <a:r>
              <a:rPr lang="en-US">
                <a:solidFill>
                  <a:srgbClr val="002060"/>
                </a:solidFill>
              </a:rPr>
              <a:t>Electric mobility</a:t>
            </a:r>
          </a:p>
        </p:txBody>
      </p:sp>
      <p:sp>
        <p:nvSpPr>
          <p:cNvPr id="4" name="Slide Number Placeholder 3">
            <a:extLst>
              <a:ext uri="{FF2B5EF4-FFF2-40B4-BE49-F238E27FC236}">
                <a16:creationId xmlns:a16="http://schemas.microsoft.com/office/drawing/2014/main" id="{08B71834-08BD-8752-E0DF-562E03FA05DC}"/>
              </a:ext>
            </a:extLst>
          </p:cNvPr>
          <p:cNvSpPr>
            <a:spLocks noGrp="1"/>
          </p:cNvSpPr>
          <p:nvPr>
            <p:ph type="sldNum" sz="quarter" idx="12"/>
          </p:nvPr>
        </p:nvSpPr>
        <p:spPr/>
        <p:txBody>
          <a:bodyPr/>
          <a:lstStyle/>
          <a:p>
            <a:fld id="{843A212D-E924-49B1-971D-ACEAEB6C7478}" type="slidenum">
              <a:rPr lang="en-US" smtClean="0"/>
              <a:t>5</a:t>
            </a:fld>
            <a:endParaRPr lang="en-US"/>
          </a:p>
        </p:txBody>
      </p:sp>
      <p:sp>
        <p:nvSpPr>
          <p:cNvPr id="3" name="Text Placeholder 4">
            <a:extLst>
              <a:ext uri="{FF2B5EF4-FFF2-40B4-BE49-F238E27FC236}">
                <a16:creationId xmlns:a16="http://schemas.microsoft.com/office/drawing/2014/main" id="{5F48D66D-F122-E914-05E9-5F826F4CFE5F}"/>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6" name="Picture 5">
            <a:extLst>
              <a:ext uri="{FF2B5EF4-FFF2-40B4-BE49-F238E27FC236}">
                <a16:creationId xmlns:a16="http://schemas.microsoft.com/office/drawing/2014/main" id="{ED56AB46-AB11-FF97-1125-F5563AA23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297" y="1949085"/>
            <a:ext cx="4603406" cy="3236287"/>
          </a:xfrm>
          <a:prstGeom prst="rect">
            <a:avLst/>
          </a:prstGeom>
        </p:spPr>
      </p:pic>
      <p:sp>
        <p:nvSpPr>
          <p:cNvPr id="7" name="Oval 6">
            <a:extLst>
              <a:ext uri="{FF2B5EF4-FFF2-40B4-BE49-F238E27FC236}">
                <a16:creationId xmlns:a16="http://schemas.microsoft.com/office/drawing/2014/main" id="{5A2EB552-4211-F0CB-7C41-C8ECA029E0CD}"/>
              </a:ext>
            </a:extLst>
          </p:cNvPr>
          <p:cNvSpPr/>
          <p:nvPr/>
        </p:nvSpPr>
        <p:spPr>
          <a:xfrm>
            <a:off x="6128563" y="3320602"/>
            <a:ext cx="1189323" cy="1172252"/>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a:extLst>
              <a:ext uri="{FF2B5EF4-FFF2-40B4-BE49-F238E27FC236}">
                <a16:creationId xmlns:a16="http://schemas.microsoft.com/office/drawing/2014/main" id="{5731C6FF-AC39-6B05-9F26-9A91544AF7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9566" y="3456231"/>
            <a:ext cx="1106984" cy="931019"/>
          </a:xfrm>
          <a:prstGeom prst="rect">
            <a:avLst/>
          </a:prstGeom>
        </p:spPr>
      </p:pic>
      <p:pic>
        <p:nvPicPr>
          <p:cNvPr id="9" name="Picture 8">
            <a:extLst>
              <a:ext uri="{FF2B5EF4-FFF2-40B4-BE49-F238E27FC236}">
                <a16:creationId xmlns:a16="http://schemas.microsoft.com/office/drawing/2014/main" id="{D1AA6140-9A29-058C-FB65-D0CEA5D4D6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5903" y="2050032"/>
            <a:ext cx="3126485" cy="3034393"/>
          </a:xfrm>
          <a:prstGeom prst="rect">
            <a:avLst/>
          </a:prstGeom>
        </p:spPr>
      </p:pic>
      <p:cxnSp>
        <p:nvCxnSpPr>
          <p:cNvPr id="10" name="Straight Arrow Connector 9">
            <a:extLst>
              <a:ext uri="{FF2B5EF4-FFF2-40B4-BE49-F238E27FC236}">
                <a16:creationId xmlns:a16="http://schemas.microsoft.com/office/drawing/2014/main" id="{10056950-42CA-49AB-1216-3207133A2235}"/>
              </a:ext>
            </a:extLst>
          </p:cNvPr>
          <p:cNvCxnSpPr>
            <a:cxnSpLocks/>
          </p:cNvCxnSpPr>
          <p:nvPr/>
        </p:nvCxnSpPr>
        <p:spPr>
          <a:xfrm>
            <a:off x="6326273" y="4151677"/>
            <a:ext cx="1460747"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0AF8F7FC-79B4-F9DC-25EC-9F12B36019B4}"/>
              </a:ext>
            </a:extLst>
          </p:cNvPr>
          <p:cNvSpPr/>
          <p:nvPr/>
        </p:nvSpPr>
        <p:spPr>
          <a:xfrm>
            <a:off x="6038579" y="3409098"/>
            <a:ext cx="172433" cy="241081"/>
          </a:xfrm>
          <a:prstGeom prst="arc">
            <a:avLst>
              <a:gd name="adj1" fmla="val 16614984"/>
              <a:gd name="adj2" fmla="val 5241090"/>
            </a:avLst>
          </a:prstGeom>
          <a:ln w="31750">
            <a:solidFill>
              <a:schemeClr val="accent4">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12" name="TextBox 11">
            <a:extLst>
              <a:ext uri="{FF2B5EF4-FFF2-40B4-BE49-F238E27FC236}">
                <a16:creationId xmlns:a16="http://schemas.microsoft.com/office/drawing/2014/main" id="{FD6D7C00-3AED-32E7-6B9D-73F8060EC184}"/>
              </a:ext>
            </a:extLst>
          </p:cNvPr>
          <p:cNvSpPr txBox="1"/>
          <p:nvPr/>
        </p:nvSpPr>
        <p:spPr>
          <a:xfrm>
            <a:off x="6180208" y="3476266"/>
            <a:ext cx="187793" cy="265457"/>
          </a:xfrm>
          <a:prstGeom prst="rect">
            <a:avLst/>
          </a:prstGeom>
          <a:noFill/>
        </p:spPr>
        <p:txBody>
          <a:bodyPr wrap="square" rtlCol="0">
            <a:spAutoFit/>
          </a:bodyPr>
          <a:lstStyle/>
          <a:p>
            <a:r>
              <a:rPr lang="en-US" sz="1125" i="1">
                <a:solidFill>
                  <a:schemeClr val="accent4">
                    <a:lumMod val="50000"/>
                  </a:schemeClr>
                </a:solidFill>
              </a:rPr>
              <a:t>r</a:t>
            </a:r>
          </a:p>
        </p:txBody>
      </p:sp>
      <p:sp>
        <p:nvSpPr>
          <p:cNvPr id="13" name="TextBox 12">
            <a:extLst>
              <a:ext uri="{FF2B5EF4-FFF2-40B4-BE49-F238E27FC236}">
                <a16:creationId xmlns:a16="http://schemas.microsoft.com/office/drawing/2014/main" id="{A9BD0146-F194-7847-D42E-44B4489E2713}"/>
              </a:ext>
            </a:extLst>
          </p:cNvPr>
          <p:cNvSpPr txBox="1"/>
          <p:nvPr/>
        </p:nvSpPr>
        <p:spPr>
          <a:xfrm>
            <a:off x="5967474" y="3264182"/>
            <a:ext cx="216647" cy="265457"/>
          </a:xfrm>
          <a:prstGeom prst="rect">
            <a:avLst/>
          </a:prstGeom>
          <a:noFill/>
          <a:ln>
            <a:noFill/>
          </a:ln>
        </p:spPr>
        <p:txBody>
          <a:bodyPr wrap="square" rtlCol="0">
            <a:spAutoFit/>
          </a:bodyPr>
          <a:lstStyle/>
          <a:p>
            <a:r>
              <a:rPr lang="el-GR" sz="1125" i="1">
                <a:solidFill>
                  <a:schemeClr val="accent4">
                    <a:lumMod val="50000"/>
                  </a:schemeClr>
                </a:solidFill>
                <a:latin typeface="Arial" panose="020B0604020202020204" pitchFamily="34" charset="0"/>
                <a:cs typeface="Arial" panose="020B0604020202020204" pitchFamily="34" charset="0"/>
              </a:rPr>
              <a:t>θ</a:t>
            </a:r>
            <a:endParaRPr lang="en-US" sz="1125" i="1">
              <a:solidFill>
                <a:schemeClr val="accent4">
                  <a:lumMod val="50000"/>
                </a:schemeClr>
              </a:solidFill>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D36E74C2-6C0F-0BAE-A78B-65AF3598758A}"/>
              </a:ext>
            </a:extLst>
          </p:cNvPr>
          <p:cNvCxnSpPr>
            <a:cxnSpLocks/>
          </p:cNvCxnSpPr>
          <p:nvPr/>
        </p:nvCxnSpPr>
        <p:spPr>
          <a:xfrm>
            <a:off x="6098017" y="3561235"/>
            <a:ext cx="230868" cy="0"/>
          </a:xfrm>
          <a:prstGeom prst="straightConnector1">
            <a:avLst/>
          </a:prstGeom>
          <a:ln w="317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40FB1A6-F57E-BA26-32F9-F397A5BAE2C2}"/>
              </a:ext>
            </a:extLst>
          </p:cNvPr>
          <p:cNvSpPr txBox="1"/>
          <p:nvPr/>
        </p:nvSpPr>
        <p:spPr>
          <a:xfrm>
            <a:off x="7721253" y="3161125"/>
            <a:ext cx="1738641" cy="400110"/>
          </a:xfrm>
          <a:prstGeom prst="rect">
            <a:avLst/>
          </a:prstGeom>
          <a:noFill/>
        </p:spPr>
        <p:txBody>
          <a:bodyPr wrap="square" rtlCol="0">
            <a:spAutoFit/>
          </a:bodyPr>
          <a:lstStyle/>
          <a:p>
            <a:r>
              <a:rPr lang="en-US" altLang="en-US" sz="2000">
                <a:solidFill>
                  <a:srgbClr val="002060"/>
                </a:solidFill>
                <a:latin typeface="Arial" panose="020B0604020202020204" pitchFamily="34" charset="0"/>
                <a:cs typeface="Arial" panose="020B0604020202020204" pitchFamily="34" charset="0"/>
              </a:rPr>
              <a:t>ac windings</a:t>
            </a:r>
          </a:p>
        </p:txBody>
      </p:sp>
      <p:sp>
        <p:nvSpPr>
          <p:cNvPr id="17" name="TextBox 16">
            <a:extLst>
              <a:ext uri="{FF2B5EF4-FFF2-40B4-BE49-F238E27FC236}">
                <a16:creationId xmlns:a16="http://schemas.microsoft.com/office/drawing/2014/main" id="{442733A0-0655-855C-375D-F785A4F37346}"/>
              </a:ext>
            </a:extLst>
          </p:cNvPr>
          <p:cNvSpPr txBox="1"/>
          <p:nvPr/>
        </p:nvSpPr>
        <p:spPr>
          <a:xfrm>
            <a:off x="7717959" y="3988237"/>
            <a:ext cx="1738641" cy="707886"/>
          </a:xfrm>
          <a:prstGeom prst="rect">
            <a:avLst/>
          </a:prstGeom>
          <a:noFill/>
        </p:spPr>
        <p:txBody>
          <a:bodyPr wrap="square" rtlCol="0">
            <a:spAutoFit/>
          </a:bodyPr>
          <a:lstStyle/>
          <a:p>
            <a:r>
              <a:rPr lang="en-US" altLang="en-US" sz="2000">
                <a:solidFill>
                  <a:srgbClr val="002060"/>
                </a:solidFill>
                <a:latin typeface="Arial" panose="020B0604020202020204" pitchFamily="34" charset="0"/>
                <a:cs typeface="Arial" panose="020B0604020202020204" pitchFamily="34" charset="0"/>
              </a:rPr>
              <a:t>permanent magnets</a:t>
            </a:r>
          </a:p>
        </p:txBody>
      </p:sp>
      <p:sp>
        <p:nvSpPr>
          <p:cNvPr id="18" name="TextBox 17">
            <a:extLst>
              <a:ext uri="{FF2B5EF4-FFF2-40B4-BE49-F238E27FC236}">
                <a16:creationId xmlns:a16="http://schemas.microsoft.com/office/drawing/2014/main" id="{A2E79898-FDF2-F248-F9C3-3A33FD20C2D8}"/>
              </a:ext>
            </a:extLst>
          </p:cNvPr>
          <p:cNvSpPr txBox="1"/>
          <p:nvPr/>
        </p:nvSpPr>
        <p:spPr>
          <a:xfrm>
            <a:off x="7746867" y="2382817"/>
            <a:ext cx="1987444" cy="400110"/>
          </a:xfrm>
          <a:prstGeom prst="rect">
            <a:avLst/>
          </a:prstGeom>
          <a:noFill/>
        </p:spPr>
        <p:txBody>
          <a:bodyPr wrap="square" rtlCol="0">
            <a:spAutoFit/>
          </a:bodyPr>
          <a:lstStyle/>
          <a:p>
            <a:r>
              <a:rPr lang="en-US" altLang="en-US" sz="2000">
                <a:solidFill>
                  <a:srgbClr val="002060"/>
                </a:solidFill>
                <a:latin typeface="Arial" panose="020B0604020202020204" pitchFamily="34" charset="0"/>
                <a:cs typeface="Arial" panose="020B0604020202020204" pitchFamily="34" charset="0"/>
              </a:rPr>
              <a:t>steel</a:t>
            </a:r>
          </a:p>
        </p:txBody>
      </p:sp>
      <p:pic>
        <p:nvPicPr>
          <p:cNvPr id="19" name="Picture 18">
            <a:extLst>
              <a:ext uri="{FF2B5EF4-FFF2-40B4-BE49-F238E27FC236}">
                <a16:creationId xmlns:a16="http://schemas.microsoft.com/office/drawing/2014/main" id="{59588F82-02AF-85BB-CD19-6C93FCAA12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29824" y="2193541"/>
            <a:ext cx="1210452" cy="691518"/>
          </a:xfrm>
          <a:prstGeom prst="rect">
            <a:avLst/>
          </a:prstGeom>
        </p:spPr>
      </p:pic>
      <p:pic>
        <p:nvPicPr>
          <p:cNvPr id="24" name="Picture 23">
            <a:extLst>
              <a:ext uri="{FF2B5EF4-FFF2-40B4-BE49-F238E27FC236}">
                <a16:creationId xmlns:a16="http://schemas.microsoft.com/office/drawing/2014/main" id="{11B98C63-A63E-DA36-E1F3-79DD8F1C29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4049" y="3102221"/>
            <a:ext cx="1179055" cy="643764"/>
          </a:xfrm>
          <a:prstGeom prst="rect">
            <a:avLst/>
          </a:prstGeom>
        </p:spPr>
      </p:pic>
      <p:cxnSp>
        <p:nvCxnSpPr>
          <p:cNvPr id="26" name="Straight Arrow Connector 25">
            <a:extLst>
              <a:ext uri="{FF2B5EF4-FFF2-40B4-BE49-F238E27FC236}">
                <a16:creationId xmlns:a16="http://schemas.microsoft.com/office/drawing/2014/main" id="{439C5489-89CF-DB03-5FD5-B80A6FC3CB62}"/>
              </a:ext>
            </a:extLst>
          </p:cNvPr>
          <p:cNvCxnSpPr>
            <a:cxnSpLocks/>
          </p:cNvCxnSpPr>
          <p:nvPr/>
        </p:nvCxnSpPr>
        <p:spPr>
          <a:xfrm>
            <a:off x="7126611" y="2600193"/>
            <a:ext cx="647281" cy="254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B856D3F-D343-A8CD-44E2-70DD26E173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83147" y="3855158"/>
            <a:ext cx="1260380" cy="974064"/>
          </a:xfrm>
          <a:prstGeom prst="rect">
            <a:avLst/>
          </a:prstGeom>
        </p:spPr>
      </p:pic>
      <p:cxnSp>
        <p:nvCxnSpPr>
          <p:cNvPr id="28" name="Straight Arrow Connector 27">
            <a:extLst>
              <a:ext uri="{FF2B5EF4-FFF2-40B4-BE49-F238E27FC236}">
                <a16:creationId xmlns:a16="http://schemas.microsoft.com/office/drawing/2014/main" id="{CF4A139F-94D5-E2DE-63FD-17C6BC32F45B}"/>
              </a:ext>
            </a:extLst>
          </p:cNvPr>
          <p:cNvCxnSpPr>
            <a:cxnSpLocks/>
          </p:cNvCxnSpPr>
          <p:nvPr/>
        </p:nvCxnSpPr>
        <p:spPr>
          <a:xfrm>
            <a:off x="7228730" y="3395280"/>
            <a:ext cx="545162"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1">
            <a:extLst>
              <a:ext uri="{FF2B5EF4-FFF2-40B4-BE49-F238E27FC236}">
                <a16:creationId xmlns:a16="http://schemas.microsoft.com/office/drawing/2014/main" id="{FA87443D-2B6E-E741-DDC0-3098D454332E}"/>
              </a:ext>
            </a:extLst>
          </p:cNvPr>
          <p:cNvSpPr txBox="1">
            <a:spLocks noChangeArrowheads="1"/>
          </p:cNvSpPr>
          <p:nvPr/>
        </p:nvSpPr>
        <p:spPr bwMode="auto">
          <a:xfrm>
            <a:off x="857091" y="2775151"/>
            <a:ext cx="371310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2000">
                <a:solidFill>
                  <a:srgbClr val="002060"/>
                </a:solidFill>
              </a:rPr>
              <a:t>High efficiency</a:t>
            </a:r>
          </a:p>
          <a:p>
            <a:endParaRPr lang="en-US" altLang="en-NL" sz="2000">
              <a:solidFill>
                <a:srgbClr val="002060"/>
              </a:solidFill>
            </a:endParaRPr>
          </a:p>
          <a:p>
            <a:r>
              <a:rPr lang="en-US" altLang="en-NL" sz="2000">
                <a:solidFill>
                  <a:srgbClr val="002060"/>
                </a:solidFill>
              </a:rPr>
              <a:t>High power density </a:t>
            </a:r>
          </a:p>
          <a:p>
            <a:endParaRPr lang="en-US" altLang="en-NL" sz="2000">
              <a:solidFill>
                <a:srgbClr val="002060"/>
              </a:solidFill>
            </a:endParaRPr>
          </a:p>
          <a:p>
            <a:r>
              <a:rPr lang="en-US" altLang="en-NL" sz="2000">
                <a:solidFill>
                  <a:srgbClr val="FF0000"/>
                </a:solidFill>
              </a:rPr>
              <a:t>However!</a:t>
            </a:r>
          </a:p>
        </p:txBody>
      </p:sp>
    </p:spTree>
    <p:extLst>
      <p:ext uri="{BB962C8B-B14F-4D97-AF65-F5344CB8AC3E}">
        <p14:creationId xmlns:p14="http://schemas.microsoft.com/office/powerpoint/2010/main" val="340800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0" fill="hold"/>
                                        <p:tgtEl>
                                          <p:spTgt spid="9"/>
                                        </p:tgtEl>
                                        <p:attrNameLst>
                                          <p:attrName>ppt_w</p:attrName>
                                        </p:attrNameLst>
                                      </p:cBhvr>
                                      <p:tavLst>
                                        <p:tav tm="0">
                                          <p:val>
                                            <p:fltVal val="0"/>
                                          </p:val>
                                        </p:tav>
                                        <p:tav tm="100000">
                                          <p:val>
                                            <p:strVal val="#ppt_w"/>
                                          </p:val>
                                        </p:tav>
                                      </p:tavLst>
                                    </p:anim>
                                    <p:anim calcmode="lin" valueType="num">
                                      <p:cBhvr>
                                        <p:cTn id="11" dur="2000" fill="hold"/>
                                        <p:tgtEl>
                                          <p:spTgt spid="9"/>
                                        </p:tgtEl>
                                        <p:attrNameLst>
                                          <p:attrName>ppt_h</p:attrName>
                                        </p:attrNameLst>
                                      </p:cBhvr>
                                      <p:tavLst>
                                        <p:tav tm="0">
                                          <p:val>
                                            <p:fltVal val="0"/>
                                          </p:val>
                                        </p:tav>
                                        <p:tav tm="100000">
                                          <p:val>
                                            <p:strVal val="#ppt_h"/>
                                          </p:val>
                                        </p:tav>
                                      </p:tavLst>
                                    </p:anim>
                                    <p:animEffect transition="in" filter="fade">
                                      <p:cBhvr>
                                        <p:cTn id="12" dur="2000"/>
                                        <p:tgtEl>
                                          <p:spTgt spid="9"/>
                                        </p:tgtEl>
                                      </p:cBhvr>
                                    </p:animEffect>
                                  </p:childTnLst>
                                </p:cTn>
                              </p:par>
                              <p:par>
                                <p:cTn id="13" presetID="42" presetClass="path" presetSubtype="0" accel="50000" decel="50000" fill="hold" nodeType="withEffect">
                                  <p:stCondLst>
                                    <p:cond delay="0"/>
                                  </p:stCondLst>
                                  <p:childTnLst>
                                    <p:animMotion origin="layout" path="M 0.05716 0.04792 L -1.66667E-6 1.11111E-6 " pathEditMode="relative" rAng="0" ptsTypes="AA">
                                      <p:cBhvr>
                                        <p:cTn id="14" dur="2000" fill="hold"/>
                                        <p:tgtEl>
                                          <p:spTgt spid="9"/>
                                        </p:tgtEl>
                                        <p:attrNameLst>
                                          <p:attrName>ppt_x</p:attrName>
                                          <p:attrName>ppt_y</p:attrName>
                                        </p:attrNameLst>
                                      </p:cBhvr>
                                      <p:rCtr x="-2865" y="-2407"/>
                                    </p:animMotion>
                                  </p:childTnLst>
                                </p:cTn>
                              </p:par>
                              <p:par>
                                <p:cTn id="15" presetID="10" presetClass="exit" presetSubtype="0" fill="hold" nodeType="withEffect">
                                  <p:stCondLst>
                                    <p:cond delay="100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0" presetClass="exit" presetSubtype="0" fill="hold" grpId="0" nodeType="withEffect">
                                  <p:stCondLst>
                                    <p:cond delay="100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100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ntr" presetSubtype="0" fill="hold" nodeType="withEffect">
                                  <p:stCondLst>
                                    <p:cond delay="15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6">
                                            <p:txEl>
                                              <p:pRg st="0" end="0"/>
                                            </p:txEl>
                                          </p:spTgt>
                                        </p:tgtEl>
                                        <p:attrNameLst>
                                          <p:attrName>style.visibility</p:attrName>
                                        </p:attrNameLst>
                                      </p:cBhvr>
                                      <p:to>
                                        <p:strVal val="visible"/>
                                      </p:to>
                                    </p:set>
                                    <p:animEffect transition="in" filter="fade">
                                      <p:cBhvr>
                                        <p:cTn id="73" dur="500"/>
                                        <p:tgtEl>
                                          <p:spTgt spid="16">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6">
                                            <p:txEl>
                                              <p:pRg st="2" end="2"/>
                                            </p:txEl>
                                          </p:spTgt>
                                        </p:tgtEl>
                                        <p:attrNameLst>
                                          <p:attrName>style.visibility</p:attrName>
                                        </p:attrNameLst>
                                      </p:cBhvr>
                                      <p:to>
                                        <p:strVal val="visible"/>
                                      </p:to>
                                    </p:set>
                                    <p:animEffect transition="in" filter="fade">
                                      <p:cBhvr>
                                        <p:cTn id="78" dur="500"/>
                                        <p:tgtEl>
                                          <p:spTgt spid="16">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6">
                                            <p:txEl>
                                              <p:pRg st="4" end="4"/>
                                            </p:txEl>
                                          </p:spTgt>
                                        </p:tgtEl>
                                        <p:attrNameLst>
                                          <p:attrName>style.visibility</p:attrName>
                                        </p:attrNameLst>
                                      </p:cBhvr>
                                      <p:to>
                                        <p:strVal val="visible"/>
                                      </p:to>
                                    </p:set>
                                    <p:animEffect transition="in" filter="fade">
                                      <p:cBhvr>
                                        <p:cTn id="83"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p:bldP spid="13" grpId="0"/>
      <p:bldP spid="15"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C1DCF-0C61-B564-6321-8262777CAC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EE84E-BD5B-2EE0-875B-4B7AA95C69D3}"/>
              </a:ext>
            </a:extLst>
          </p:cNvPr>
          <p:cNvSpPr>
            <a:spLocks noGrp="1"/>
          </p:cNvSpPr>
          <p:nvPr>
            <p:ph type="title"/>
          </p:nvPr>
        </p:nvSpPr>
        <p:spPr/>
        <p:txBody>
          <a:bodyPr/>
          <a:lstStyle/>
          <a:p>
            <a:r>
              <a:rPr lang="en-US">
                <a:solidFill>
                  <a:srgbClr val="002060"/>
                </a:solidFill>
              </a:rPr>
              <a:t>Permanent-magnet based electrical drives</a:t>
            </a:r>
          </a:p>
        </p:txBody>
      </p:sp>
      <p:sp>
        <p:nvSpPr>
          <p:cNvPr id="4" name="Slide Number Placeholder 3">
            <a:extLst>
              <a:ext uri="{FF2B5EF4-FFF2-40B4-BE49-F238E27FC236}">
                <a16:creationId xmlns:a16="http://schemas.microsoft.com/office/drawing/2014/main" id="{A397FA3F-1134-56B9-8472-1673A7ED7B3B}"/>
              </a:ext>
            </a:extLst>
          </p:cNvPr>
          <p:cNvSpPr>
            <a:spLocks noGrp="1"/>
          </p:cNvSpPr>
          <p:nvPr>
            <p:ph type="sldNum" sz="quarter" idx="12"/>
          </p:nvPr>
        </p:nvSpPr>
        <p:spPr/>
        <p:txBody>
          <a:bodyPr/>
          <a:lstStyle/>
          <a:p>
            <a:fld id="{843A212D-E924-49B1-971D-ACEAEB6C7478}" type="slidenum">
              <a:rPr lang="en-US" smtClean="0"/>
              <a:t>6</a:t>
            </a:fld>
            <a:endParaRPr lang="en-US"/>
          </a:p>
        </p:txBody>
      </p:sp>
      <p:sp>
        <p:nvSpPr>
          <p:cNvPr id="3" name="Text Placeholder 4">
            <a:extLst>
              <a:ext uri="{FF2B5EF4-FFF2-40B4-BE49-F238E27FC236}">
                <a16:creationId xmlns:a16="http://schemas.microsoft.com/office/drawing/2014/main" id="{07B34E2C-D212-C089-3A98-DDAD5A8B3E37}"/>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5" name="Picture 4" descr="A stack of coins with a graph&#10;&#10;Description automatically generated">
            <a:extLst>
              <a:ext uri="{FF2B5EF4-FFF2-40B4-BE49-F238E27FC236}">
                <a16:creationId xmlns:a16="http://schemas.microsoft.com/office/drawing/2014/main" id="{6CDA227F-0658-8154-7D8D-6582A98CD9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0681" y="1639702"/>
            <a:ext cx="2097742" cy="1403649"/>
          </a:xfrm>
          <a:prstGeom prst="roundRect">
            <a:avLst>
              <a:gd name="adj" fmla="val 8594"/>
            </a:avLst>
          </a:prstGeom>
          <a:solidFill>
            <a:srgbClr val="FFFFFF">
              <a:shade val="85000"/>
            </a:srgbClr>
          </a:solidFill>
          <a:ln>
            <a:noFill/>
          </a:ln>
          <a:effectLst/>
        </p:spPr>
      </p:pic>
      <p:pic>
        <p:nvPicPr>
          <p:cNvPr id="6" name="Picture 5" descr="A group of periodic table symbols&#10;&#10;Description automatically generated">
            <a:extLst>
              <a:ext uri="{FF2B5EF4-FFF2-40B4-BE49-F238E27FC236}">
                <a16:creationId xmlns:a16="http://schemas.microsoft.com/office/drawing/2014/main" id="{82316314-5D33-A572-8B38-DA50C681F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128" y="1639701"/>
            <a:ext cx="2122450" cy="1349774"/>
          </a:xfrm>
          <a:prstGeom prst="rect">
            <a:avLst/>
          </a:prstGeom>
        </p:spPr>
      </p:pic>
      <p:pic>
        <p:nvPicPr>
          <p:cNvPr id="7" name="Picture 6">
            <a:extLst>
              <a:ext uri="{FF2B5EF4-FFF2-40B4-BE49-F238E27FC236}">
                <a16:creationId xmlns:a16="http://schemas.microsoft.com/office/drawing/2014/main" id="{F2C89283-5FEB-B397-3748-D69F09867C5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632" t="57949" r="8422" b="1728"/>
          <a:stretch/>
        </p:blipFill>
        <p:spPr>
          <a:xfrm>
            <a:off x="7389520" y="2408401"/>
            <a:ext cx="2146049" cy="657274"/>
          </a:xfrm>
          <a:prstGeom prst="rect">
            <a:avLst/>
          </a:prstGeom>
        </p:spPr>
      </p:pic>
      <p:pic>
        <p:nvPicPr>
          <p:cNvPr id="8" name="Picture 7">
            <a:extLst>
              <a:ext uri="{FF2B5EF4-FFF2-40B4-BE49-F238E27FC236}">
                <a16:creationId xmlns:a16="http://schemas.microsoft.com/office/drawing/2014/main" id="{3E0D19BB-9415-89EF-D398-DD05E2F5DE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295" t="8996" r="7135" b="53218"/>
          <a:stretch/>
        </p:blipFill>
        <p:spPr>
          <a:xfrm>
            <a:off x="7414305" y="1659890"/>
            <a:ext cx="2146049" cy="645765"/>
          </a:xfrm>
          <a:prstGeom prst="rect">
            <a:avLst/>
          </a:prstGeom>
        </p:spPr>
      </p:pic>
      <p:sp>
        <p:nvSpPr>
          <p:cNvPr id="9" name="TextBox 8">
            <a:extLst>
              <a:ext uri="{FF2B5EF4-FFF2-40B4-BE49-F238E27FC236}">
                <a16:creationId xmlns:a16="http://schemas.microsoft.com/office/drawing/2014/main" id="{2A115F24-4C0A-B4E8-F2A6-12F65E2433BB}"/>
              </a:ext>
            </a:extLst>
          </p:cNvPr>
          <p:cNvSpPr txBox="1"/>
          <p:nvPr/>
        </p:nvSpPr>
        <p:spPr>
          <a:xfrm>
            <a:off x="1852814" y="2940730"/>
            <a:ext cx="1927973" cy="504305"/>
          </a:xfrm>
          <a:prstGeom prst="rect">
            <a:avLst/>
          </a:prstGeom>
          <a:noFill/>
        </p:spPr>
        <p:txBody>
          <a:bodyPr wrap="square">
            <a:spAutoFit/>
          </a:bodyPr>
          <a:lstStyle/>
          <a:p>
            <a:pPr algn="ctr">
              <a:lnSpc>
                <a:spcPct val="150000"/>
              </a:lnSpc>
            </a:pPr>
            <a:r>
              <a:rPr lang="en-US" altLang="en-US" sz="2000">
                <a:solidFill>
                  <a:srgbClr val="002060"/>
                </a:solidFill>
              </a:rPr>
              <a:t>high cost</a:t>
            </a:r>
            <a:endParaRPr lang="en-US" sz="2000" spc="75">
              <a:ln w="254">
                <a:solidFill>
                  <a:srgbClr val="766457"/>
                </a:solidFill>
              </a:ln>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0EBECDB-DD90-71A1-AEC9-37F1A199ADAF}"/>
              </a:ext>
            </a:extLst>
          </p:cNvPr>
          <p:cNvSpPr txBox="1"/>
          <p:nvPr/>
        </p:nvSpPr>
        <p:spPr>
          <a:xfrm>
            <a:off x="4937811" y="2940167"/>
            <a:ext cx="1431083" cy="504112"/>
          </a:xfrm>
          <a:prstGeom prst="rect">
            <a:avLst/>
          </a:prstGeom>
          <a:noFill/>
        </p:spPr>
        <p:txBody>
          <a:bodyPr wrap="square">
            <a:spAutoFit/>
          </a:bodyPr>
          <a:lstStyle/>
          <a:p>
            <a:pPr algn="ctr">
              <a:lnSpc>
                <a:spcPct val="150000"/>
              </a:lnSpc>
            </a:pPr>
            <a:r>
              <a:rPr lang="en-US" altLang="en-US" sz="2000">
                <a:solidFill>
                  <a:srgbClr val="002060"/>
                </a:solidFill>
              </a:rPr>
              <a:t>scarcity</a:t>
            </a:r>
            <a:endParaRPr lang="en-US" sz="2000" spc="75">
              <a:ln w="254">
                <a:solidFill>
                  <a:srgbClr val="766457"/>
                </a:solidFill>
              </a:ln>
              <a:solidFill>
                <a:srgbClr val="766457"/>
              </a:solidFill>
              <a:latin typeface="News Gothic MT" panose="020B0503020103020203" pitchFamily="34" charset="0"/>
            </a:endParaRPr>
          </a:p>
        </p:txBody>
      </p:sp>
      <p:sp>
        <p:nvSpPr>
          <p:cNvPr id="11" name="TextBox 10">
            <a:extLst>
              <a:ext uri="{FF2B5EF4-FFF2-40B4-BE49-F238E27FC236}">
                <a16:creationId xmlns:a16="http://schemas.microsoft.com/office/drawing/2014/main" id="{885772AF-FE76-86B6-93A6-8466D6E1BEB8}"/>
              </a:ext>
            </a:extLst>
          </p:cNvPr>
          <p:cNvSpPr txBox="1"/>
          <p:nvPr/>
        </p:nvSpPr>
        <p:spPr>
          <a:xfrm>
            <a:off x="7246489" y="2936651"/>
            <a:ext cx="2397240" cy="504112"/>
          </a:xfrm>
          <a:prstGeom prst="rect">
            <a:avLst/>
          </a:prstGeom>
          <a:noFill/>
        </p:spPr>
        <p:txBody>
          <a:bodyPr wrap="square">
            <a:spAutoFit/>
          </a:bodyPr>
          <a:lstStyle/>
          <a:p>
            <a:pPr algn="ctr">
              <a:lnSpc>
                <a:spcPct val="150000"/>
              </a:lnSpc>
            </a:pPr>
            <a:r>
              <a:rPr lang="en-US" altLang="en-US" sz="2000">
                <a:solidFill>
                  <a:srgbClr val="002060"/>
                </a:solidFill>
              </a:rPr>
              <a:t>demagnetization</a:t>
            </a:r>
            <a:endParaRPr lang="en-US" sz="2000" spc="75">
              <a:ln w="254">
                <a:solidFill>
                  <a:srgbClr val="766457"/>
                </a:solidFill>
              </a:ln>
              <a:solidFill>
                <a:srgbClr val="766457"/>
              </a:solidFill>
              <a:latin typeface="News Gothic MT" panose="020B0503020103020203" pitchFamily="34" charset="0"/>
            </a:endParaRPr>
          </a:p>
        </p:txBody>
      </p:sp>
      <p:pic>
        <p:nvPicPr>
          <p:cNvPr id="12" name="Picture 11" descr="A map of the world with light spots&#10;&#10;Description automatically generated">
            <a:extLst>
              <a:ext uri="{FF2B5EF4-FFF2-40B4-BE49-F238E27FC236}">
                <a16:creationId xmlns:a16="http://schemas.microsoft.com/office/drawing/2014/main" id="{CC5246DD-29B2-625B-D7B7-1771B687FC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0156" y="3664787"/>
            <a:ext cx="2073290" cy="1371571"/>
          </a:xfrm>
          <a:prstGeom prst="roundRect">
            <a:avLst>
              <a:gd name="adj" fmla="val 8594"/>
            </a:avLst>
          </a:prstGeom>
          <a:solidFill>
            <a:srgbClr val="FFFFFF">
              <a:shade val="85000"/>
            </a:srgbClr>
          </a:solidFill>
          <a:ln>
            <a:noFill/>
          </a:ln>
          <a:effectLst/>
        </p:spPr>
      </p:pic>
      <p:sp>
        <p:nvSpPr>
          <p:cNvPr id="13" name="TextBox 12">
            <a:extLst>
              <a:ext uri="{FF2B5EF4-FFF2-40B4-BE49-F238E27FC236}">
                <a16:creationId xmlns:a16="http://schemas.microsoft.com/office/drawing/2014/main" id="{4ED9F1BD-5434-7291-7540-930858D8C49B}"/>
              </a:ext>
            </a:extLst>
          </p:cNvPr>
          <p:cNvSpPr txBox="1"/>
          <p:nvPr/>
        </p:nvSpPr>
        <p:spPr>
          <a:xfrm>
            <a:off x="1758548" y="4976255"/>
            <a:ext cx="2073290" cy="504112"/>
          </a:xfrm>
          <a:prstGeom prst="rect">
            <a:avLst/>
          </a:prstGeom>
          <a:noFill/>
        </p:spPr>
        <p:txBody>
          <a:bodyPr wrap="square">
            <a:spAutoFit/>
          </a:bodyPr>
          <a:lstStyle/>
          <a:p>
            <a:pPr algn="ctr">
              <a:lnSpc>
                <a:spcPct val="150000"/>
              </a:lnSpc>
            </a:pPr>
            <a:r>
              <a:rPr lang="en-US" altLang="en-US" sz="2000">
                <a:solidFill>
                  <a:srgbClr val="002060"/>
                </a:solidFill>
              </a:rPr>
              <a:t>limited supply</a:t>
            </a:r>
            <a:endParaRPr lang="en-US" sz="2000" spc="75">
              <a:ln w="254">
                <a:solidFill>
                  <a:srgbClr val="766457"/>
                </a:solidFill>
              </a:ln>
              <a:solidFill>
                <a:srgbClr val="766457"/>
              </a:solidFill>
              <a:latin typeface="News Gothic MT" panose="020B0503020103020203" pitchFamily="34" charset="0"/>
            </a:endParaRPr>
          </a:p>
        </p:txBody>
      </p:sp>
      <p:pic>
        <p:nvPicPr>
          <p:cNvPr id="14" name="Picture 13">
            <a:extLst>
              <a:ext uri="{FF2B5EF4-FFF2-40B4-BE49-F238E27FC236}">
                <a16:creationId xmlns:a16="http://schemas.microsoft.com/office/drawing/2014/main" id="{C7CFF19A-8649-273F-235F-7EDEBF87D5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2481" y="3673226"/>
            <a:ext cx="2052938" cy="1371571"/>
          </a:xfrm>
          <a:prstGeom prst="roundRect">
            <a:avLst>
              <a:gd name="adj" fmla="val 13634"/>
            </a:avLst>
          </a:prstGeom>
          <a:solidFill>
            <a:srgbClr val="FFFFFF">
              <a:shade val="85000"/>
            </a:srgbClr>
          </a:solidFill>
          <a:ln>
            <a:noFill/>
          </a:ln>
          <a:effectLst>
            <a:reflection blurRad="12700" stA="0" endPos="28000" dist="5000" dir="5400000" sy="-100000" algn="bl" rotWithShape="0"/>
          </a:effectLst>
        </p:spPr>
      </p:pic>
      <p:sp>
        <p:nvSpPr>
          <p:cNvPr id="15" name="TextBox 14">
            <a:extLst>
              <a:ext uri="{FF2B5EF4-FFF2-40B4-BE49-F238E27FC236}">
                <a16:creationId xmlns:a16="http://schemas.microsoft.com/office/drawing/2014/main" id="{971AE590-5A96-D0B3-3829-032EA67888D5}"/>
              </a:ext>
            </a:extLst>
          </p:cNvPr>
          <p:cNvSpPr txBox="1"/>
          <p:nvPr/>
        </p:nvSpPr>
        <p:spPr>
          <a:xfrm>
            <a:off x="4409754" y="4989948"/>
            <a:ext cx="2490776" cy="504112"/>
          </a:xfrm>
          <a:prstGeom prst="rect">
            <a:avLst/>
          </a:prstGeom>
          <a:noFill/>
        </p:spPr>
        <p:txBody>
          <a:bodyPr wrap="square">
            <a:spAutoFit/>
          </a:bodyPr>
          <a:lstStyle/>
          <a:p>
            <a:pPr algn="ctr">
              <a:lnSpc>
                <a:spcPct val="150000"/>
              </a:lnSpc>
            </a:pPr>
            <a:r>
              <a:rPr lang="en-US" altLang="en-US" sz="2000">
                <a:solidFill>
                  <a:srgbClr val="002060"/>
                </a:solidFill>
              </a:rPr>
              <a:t>complex recycling</a:t>
            </a:r>
            <a:endParaRPr lang="en-US" sz="2000" spc="75">
              <a:ln w="254">
                <a:solidFill>
                  <a:srgbClr val="766457"/>
                </a:solidFill>
              </a:ln>
              <a:solidFill>
                <a:srgbClr val="766457"/>
              </a:solidFill>
              <a:latin typeface="News Gothic MT" panose="020B0503020103020203" pitchFamily="34" charset="0"/>
            </a:endParaRPr>
          </a:p>
        </p:txBody>
      </p:sp>
      <p:pic>
        <p:nvPicPr>
          <p:cNvPr id="16" name="Picture 15">
            <a:extLst>
              <a:ext uri="{FF2B5EF4-FFF2-40B4-BE49-F238E27FC236}">
                <a16:creationId xmlns:a16="http://schemas.microsoft.com/office/drawing/2014/main" id="{0B0171E8-19D3-072B-35D2-C22D85C149B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48550" y="3673564"/>
            <a:ext cx="2060849" cy="1371571"/>
          </a:xfrm>
          <a:prstGeom prst="roundRect">
            <a:avLst>
              <a:gd name="adj" fmla="val 8594"/>
            </a:avLst>
          </a:prstGeom>
          <a:solidFill>
            <a:srgbClr val="FFFFFF">
              <a:shade val="85000"/>
            </a:srgbClr>
          </a:solidFill>
          <a:ln>
            <a:noFill/>
          </a:ln>
          <a:effectLst>
            <a:reflection blurRad="12700" stA="0" endPos="28000" dist="5000" dir="5400000" sy="-100000" algn="bl" rotWithShape="0"/>
          </a:effectLst>
        </p:spPr>
      </p:pic>
      <p:sp>
        <p:nvSpPr>
          <p:cNvPr id="17" name="TextBox 16">
            <a:extLst>
              <a:ext uri="{FF2B5EF4-FFF2-40B4-BE49-F238E27FC236}">
                <a16:creationId xmlns:a16="http://schemas.microsoft.com/office/drawing/2014/main" id="{FC385E8A-6839-5573-BB29-F9B35C19CA52}"/>
              </a:ext>
            </a:extLst>
          </p:cNvPr>
          <p:cNvSpPr txBox="1"/>
          <p:nvPr/>
        </p:nvSpPr>
        <p:spPr>
          <a:xfrm>
            <a:off x="7169070" y="4969643"/>
            <a:ext cx="2569363" cy="504112"/>
          </a:xfrm>
          <a:prstGeom prst="rect">
            <a:avLst/>
          </a:prstGeom>
          <a:noFill/>
        </p:spPr>
        <p:txBody>
          <a:bodyPr wrap="square">
            <a:spAutoFit/>
          </a:bodyPr>
          <a:lstStyle/>
          <a:p>
            <a:pPr algn="ctr">
              <a:lnSpc>
                <a:spcPct val="150000"/>
              </a:lnSpc>
            </a:pPr>
            <a:r>
              <a:rPr lang="en-US" altLang="en-US" sz="2000">
                <a:solidFill>
                  <a:srgbClr val="002060"/>
                </a:solidFill>
              </a:rPr>
              <a:t>pollution in mines</a:t>
            </a:r>
            <a:endParaRPr lang="en-US" sz="2000" spc="75">
              <a:ln w="254">
                <a:solidFill>
                  <a:srgbClr val="766457"/>
                </a:solidFill>
              </a:ln>
              <a:solidFill>
                <a:srgbClr val="766457"/>
              </a:solidFill>
              <a:latin typeface="News Gothic MT" panose="020B0503020103020203" pitchFamily="34" charset="0"/>
            </a:endParaRPr>
          </a:p>
        </p:txBody>
      </p:sp>
      <p:sp>
        <p:nvSpPr>
          <p:cNvPr id="18" name="TextBox 17">
            <a:extLst>
              <a:ext uri="{FF2B5EF4-FFF2-40B4-BE49-F238E27FC236}">
                <a16:creationId xmlns:a16="http://schemas.microsoft.com/office/drawing/2014/main" id="{387CDFA7-5319-A06C-8026-9B0EDA0ACC10}"/>
              </a:ext>
            </a:extLst>
          </p:cNvPr>
          <p:cNvSpPr txBox="1"/>
          <p:nvPr/>
        </p:nvSpPr>
        <p:spPr>
          <a:xfrm>
            <a:off x="2697370" y="5590232"/>
            <a:ext cx="6704125" cy="405752"/>
          </a:xfrm>
          <a:prstGeom prst="rect">
            <a:avLst/>
          </a:prstGeom>
          <a:noFill/>
        </p:spPr>
        <p:txBody>
          <a:bodyPr wrap="square">
            <a:spAutoFit/>
          </a:bodyPr>
          <a:lstStyle/>
          <a:p>
            <a:pPr>
              <a:lnSpc>
                <a:spcPct val="120000"/>
              </a:lnSpc>
            </a:pPr>
            <a:r>
              <a:rPr lang="en-US" sz="1875">
                <a:solidFill>
                  <a:srgbClr val="00B050"/>
                </a:solidFill>
                <a:latin typeface="News Gothic MT" panose="020B0504020203020204" pitchFamily="34" charset="0"/>
              </a:rPr>
              <a:t>New type of </a:t>
            </a:r>
            <a:r>
              <a:rPr lang="en-US" sz="1875" b="1">
                <a:solidFill>
                  <a:srgbClr val="00B050"/>
                </a:solidFill>
                <a:latin typeface="News Gothic MT" panose="020B0504020203020204" pitchFamily="34" charset="0"/>
              </a:rPr>
              <a:t>permanent-magnet-free electrical machines</a:t>
            </a:r>
            <a:endParaRPr lang="en-US" sz="1875" spc="75">
              <a:ln w="254">
                <a:solidFill>
                  <a:srgbClr val="766457"/>
                </a:solidFill>
              </a:ln>
              <a:solidFill>
                <a:srgbClr val="766457"/>
              </a:solidFill>
              <a:latin typeface="News Gothic MT" panose="020B0503020103020203" pitchFamily="34" charset="0"/>
            </a:endParaRPr>
          </a:p>
        </p:txBody>
      </p:sp>
    </p:spTree>
    <p:extLst>
      <p:ext uri="{BB962C8B-B14F-4D97-AF65-F5344CB8AC3E}">
        <p14:creationId xmlns:p14="http://schemas.microsoft.com/office/powerpoint/2010/main" val="125796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9" presetClass="emph" presetSubtype="0" nodeType="withEffect">
                                  <p:stCondLst>
                                    <p:cond delay="0"/>
                                  </p:stCondLst>
                                  <p:childTnLst>
                                    <p:set>
                                      <p:cBhvr>
                                        <p:cTn id="52" dur="indefinite"/>
                                        <p:tgtEl>
                                          <p:spTgt spid="6"/>
                                        </p:tgtEl>
                                        <p:attrNameLst>
                                          <p:attrName>style.opacity</p:attrName>
                                        </p:attrNameLst>
                                      </p:cBhvr>
                                      <p:to>
                                        <p:strVal val="0.5"/>
                                      </p:to>
                                    </p:set>
                                    <p:animEffect filter="image" prLst="opacity: 0.5">
                                      <p:cBhvr rctx="IE">
                                        <p:cTn id="53" dur="indefinite"/>
                                        <p:tgtEl>
                                          <p:spTgt spid="6"/>
                                        </p:tgtEl>
                                      </p:cBhvr>
                                    </p:animEffect>
                                  </p:childTnLst>
                                </p:cTn>
                              </p:par>
                              <p:par>
                                <p:cTn id="54" presetID="9" presetClass="emph" presetSubtype="0" nodeType="withEffect">
                                  <p:stCondLst>
                                    <p:cond delay="0"/>
                                  </p:stCondLst>
                                  <p:childTnLst>
                                    <p:set>
                                      <p:cBhvr>
                                        <p:cTn id="55" dur="indefinite"/>
                                        <p:tgtEl>
                                          <p:spTgt spid="8"/>
                                        </p:tgtEl>
                                        <p:attrNameLst>
                                          <p:attrName>style.opacity</p:attrName>
                                        </p:attrNameLst>
                                      </p:cBhvr>
                                      <p:to>
                                        <p:strVal val="0.5"/>
                                      </p:to>
                                    </p:set>
                                    <p:animEffect filter="image" prLst="opacity: 0.5">
                                      <p:cBhvr rctx="IE">
                                        <p:cTn id="56" dur="indefinite"/>
                                        <p:tgtEl>
                                          <p:spTgt spid="8"/>
                                        </p:tgtEl>
                                      </p:cBhvr>
                                    </p:animEffect>
                                  </p:childTnLst>
                                </p:cTn>
                              </p:par>
                              <p:par>
                                <p:cTn id="57" presetID="9" presetClass="emph" presetSubtype="0" nodeType="withEffect">
                                  <p:stCondLst>
                                    <p:cond delay="0"/>
                                  </p:stCondLst>
                                  <p:childTnLst>
                                    <p:set>
                                      <p:cBhvr>
                                        <p:cTn id="58" dur="indefinite"/>
                                        <p:tgtEl>
                                          <p:spTgt spid="7"/>
                                        </p:tgtEl>
                                        <p:attrNameLst>
                                          <p:attrName>style.opacity</p:attrName>
                                        </p:attrNameLst>
                                      </p:cBhvr>
                                      <p:to>
                                        <p:strVal val="0.5"/>
                                      </p:to>
                                    </p:set>
                                    <p:animEffect filter="image" prLst="opacity: 0.5">
                                      <p:cBhvr rctx="IE">
                                        <p:cTn id="59" dur="indefinite"/>
                                        <p:tgtEl>
                                          <p:spTgt spid="7"/>
                                        </p:tgtEl>
                                      </p:cBhvr>
                                    </p:animEffect>
                                  </p:childTnLst>
                                </p:cTn>
                              </p:par>
                              <p:par>
                                <p:cTn id="60" presetID="9" presetClass="emph" presetSubtype="0" nodeType="withEffect">
                                  <p:stCondLst>
                                    <p:cond delay="0"/>
                                  </p:stCondLst>
                                  <p:childTnLst>
                                    <p:set>
                                      <p:cBhvr>
                                        <p:cTn id="61" dur="indefinite"/>
                                        <p:tgtEl>
                                          <p:spTgt spid="12"/>
                                        </p:tgtEl>
                                        <p:attrNameLst>
                                          <p:attrName>style.opacity</p:attrName>
                                        </p:attrNameLst>
                                      </p:cBhvr>
                                      <p:to>
                                        <p:strVal val="0.5"/>
                                      </p:to>
                                    </p:set>
                                    <p:animEffect filter="image" prLst="opacity: 0.5">
                                      <p:cBhvr rctx="IE">
                                        <p:cTn id="62" dur="indefinite"/>
                                        <p:tgtEl>
                                          <p:spTgt spid="12"/>
                                        </p:tgtEl>
                                      </p:cBhvr>
                                    </p:animEffect>
                                  </p:childTnLst>
                                </p:cTn>
                              </p:par>
                              <p:par>
                                <p:cTn id="63" presetID="9" presetClass="emph" presetSubtype="0" nodeType="withEffect">
                                  <p:stCondLst>
                                    <p:cond delay="0"/>
                                  </p:stCondLst>
                                  <p:childTnLst>
                                    <p:set>
                                      <p:cBhvr>
                                        <p:cTn id="64" dur="indefinite"/>
                                        <p:tgtEl>
                                          <p:spTgt spid="14"/>
                                        </p:tgtEl>
                                        <p:attrNameLst>
                                          <p:attrName>style.opacity</p:attrName>
                                        </p:attrNameLst>
                                      </p:cBhvr>
                                      <p:to>
                                        <p:strVal val="0.5"/>
                                      </p:to>
                                    </p:set>
                                    <p:animEffect filter="image" prLst="opacity: 0.5">
                                      <p:cBhvr rctx="IE">
                                        <p:cTn id="65" dur="indefinite"/>
                                        <p:tgtEl>
                                          <p:spTgt spid="14"/>
                                        </p:tgtEl>
                                      </p:cBhvr>
                                    </p:animEffect>
                                  </p:childTnLst>
                                </p:cTn>
                              </p:par>
                              <p:par>
                                <p:cTn id="66" presetID="9" presetClass="emph" presetSubtype="0" nodeType="withEffect">
                                  <p:stCondLst>
                                    <p:cond delay="0"/>
                                  </p:stCondLst>
                                  <p:childTnLst>
                                    <p:set>
                                      <p:cBhvr>
                                        <p:cTn id="67" dur="indefinite"/>
                                        <p:tgtEl>
                                          <p:spTgt spid="16"/>
                                        </p:tgtEl>
                                        <p:attrNameLst>
                                          <p:attrName>style.opacity</p:attrName>
                                        </p:attrNameLst>
                                      </p:cBhvr>
                                      <p:to>
                                        <p:strVal val="0.5"/>
                                      </p:to>
                                    </p:set>
                                    <p:animEffect filter="image" prLst="opacity: 0.5">
                                      <p:cBhvr rctx="IE">
                                        <p:cTn id="68" dur="indefinite"/>
                                        <p:tgtEl>
                                          <p:spTgt spid="16"/>
                                        </p:tgtEl>
                                      </p:cBhvr>
                                    </p:animEffect>
                                  </p:childTnLst>
                                </p:cTn>
                              </p:par>
                              <p:par>
                                <p:cTn id="69" presetID="9" presetClass="emph" presetSubtype="0" nodeType="withEffect">
                                  <p:stCondLst>
                                    <p:cond delay="0"/>
                                  </p:stCondLst>
                                  <p:childTnLst>
                                    <p:set>
                                      <p:cBhvr>
                                        <p:cTn id="70" dur="indefinite"/>
                                        <p:tgtEl>
                                          <p:spTgt spid="5"/>
                                        </p:tgtEl>
                                        <p:attrNameLst>
                                          <p:attrName>style.opacity</p:attrName>
                                        </p:attrNameLst>
                                      </p:cBhvr>
                                      <p:to>
                                        <p:strVal val="0.5"/>
                                      </p:to>
                                    </p:set>
                                    <p:animEffect filter="image" prLst="opacity: 0.5">
                                      <p:cBhvr rctx="IE">
                                        <p:cTn id="71" dur="indefinite"/>
                                        <p:tgtEl>
                                          <p:spTgt spid="5"/>
                                        </p:tgtEl>
                                      </p:cBhvr>
                                    </p:animEffect>
                                  </p:childTnLst>
                                </p:cTn>
                              </p:par>
                              <p:par>
                                <p:cTn id="72" presetID="9" presetClass="emph" presetSubtype="0" grpId="1" nodeType="withEffect">
                                  <p:stCondLst>
                                    <p:cond delay="0"/>
                                  </p:stCondLst>
                                  <p:childTnLst>
                                    <p:set>
                                      <p:cBhvr>
                                        <p:cTn id="73" dur="indefinite"/>
                                        <p:tgtEl>
                                          <p:spTgt spid="10"/>
                                        </p:tgtEl>
                                        <p:attrNameLst>
                                          <p:attrName>style.opacity</p:attrName>
                                        </p:attrNameLst>
                                      </p:cBhvr>
                                      <p:to>
                                        <p:strVal val="0.5"/>
                                      </p:to>
                                    </p:set>
                                    <p:animEffect filter="image" prLst="opacity: 0.5">
                                      <p:cBhvr rctx="IE">
                                        <p:cTn id="74" dur="indefinite"/>
                                        <p:tgtEl>
                                          <p:spTgt spid="10"/>
                                        </p:tgtEl>
                                      </p:cBhvr>
                                    </p:animEffect>
                                  </p:childTnLst>
                                </p:cTn>
                              </p:par>
                              <p:par>
                                <p:cTn id="75" presetID="9" presetClass="emph" presetSubtype="0" grpId="1" nodeType="withEffect">
                                  <p:stCondLst>
                                    <p:cond delay="0"/>
                                  </p:stCondLst>
                                  <p:childTnLst>
                                    <p:set>
                                      <p:cBhvr>
                                        <p:cTn id="76" dur="indefinite"/>
                                        <p:tgtEl>
                                          <p:spTgt spid="11"/>
                                        </p:tgtEl>
                                        <p:attrNameLst>
                                          <p:attrName>style.opacity</p:attrName>
                                        </p:attrNameLst>
                                      </p:cBhvr>
                                      <p:to>
                                        <p:strVal val="0.5"/>
                                      </p:to>
                                    </p:set>
                                    <p:animEffect filter="image" prLst="opacity: 0.5">
                                      <p:cBhvr rctx="IE">
                                        <p:cTn id="77" dur="indefinite"/>
                                        <p:tgtEl>
                                          <p:spTgt spid="11"/>
                                        </p:tgtEl>
                                      </p:cBhvr>
                                    </p:animEffect>
                                  </p:childTnLst>
                                </p:cTn>
                              </p:par>
                              <p:par>
                                <p:cTn id="78" presetID="9" presetClass="emph" presetSubtype="0" grpId="1" nodeType="withEffect">
                                  <p:stCondLst>
                                    <p:cond delay="0"/>
                                  </p:stCondLst>
                                  <p:childTnLst>
                                    <p:set>
                                      <p:cBhvr>
                                        <p:cTn id="79" dur="indefinite"/>
                                        <p:tgtEl>
                                          <p:spTgt spid="13"/>
                                        </p:tgtEl>
                                        <p:attrNameLst>
                                          <p:attrName>style.opacity</p:attrName>
                                        </p:attrNameLst>
                                      </p:cBhvr>
                                      <p:to>
                                        <p:strVal val="0.5"/>
                                      </p:to>
                                    </p:set>
                                    <p:animEffect filter="image" prLst="opacity: 0.5">
                                      <p:cBhvr rctx="IE">
                                        <p:cTn id="80" dur="indefinite"/>
                                        <p:tgtEl>
                                          <p:spTgt spid="13"/>
                                        </p:tgtEl>
                                      </p:cBhvr>
                                    </p:animEffect>
                                  </p:childTnLst>
                                </p:cTn>
                              </p:par>
                              <p:par>
                                <p:cTn id="81" presetID="9" presetClass="emph" presetSubtype="0" grpId="1" nodeType="withEffect">
                                  <p:stCondLst>
                                    <p:cond delay="0"/>
                                  </p:stCondLst>
                                  <p:childTnLst>
                                    <p:set>
                                      <p:cBhvr>
                                        <p:cTn id="82" dur="indefinite"/>
                                        <p:tgtEl>
                                          <p:spTgt spid="15"/>
                                        </p:tgtEl>
                                        <p:attrNameLst>
                                          <p:attrName>style.opacity</p:attrName>
                                        </p:attrNameLst>
                                      </p:cBhvr>
                                      <p:to>
                                        <p:strVal val="0.5"/>
                                      </p:to>
                                    </p:set>
                                    <p:animEffect filter="image" prLst="opacity: 0.5">
                                      <p:cBhvr rctx="IE">
                                        <p:cTn id="83" dur="indefinite"/>
                                        <p:tgtEl>
                                          <p:spTgt spid="15"/>
                                        </p:tgtEl>
                                      </p:cBhvr>
                                    </p:animEffect>
                                  </p:childTnLst>
                                </p:cTn>
                              </p:par>
                              <p:par>
                                <p:cTn id="84" presetID="9" presetClass="emph" presetSubtype="0" grpId="1" nodeType="withEffect">
                                  <p:stCondLst>
                                    <p:cond delay="0"/>
                                  </p:stCondLst>
                                  <p:childTnLst>
                                    <p:set>
                                      <p:cBhvr>
                                        <p:cTn id="85" dur="indefinite"/>
                                        <p:tgtEl>
                                          <p:spTgt spid="17"/>
                                        </p:tgtEl>
                                        <p:attrNameLst>
                                          <p:attrName>style.opacity</p:attrName>
                                        </p:attrNameLst>
                                      </p:cBhvr>
                                      <p:to>
                                        <p:strVal val="0.5"/>
                                      </p:to>
                                    </p:set>
                                    <p:animEffect filter="image" prLst="opacity: 0.5">
                                      <p:cBhvr rctx="IE">
                                        <p:cTn id="86" dur="indefinite"/>
                                        <p:tgtEl>
                                          <p:spTgt spid="17"/>
                                        </p:tgtEl>
                                      </p:cBhvr>
                                    </p:animEffect>
                                  </p:childTnLst>
                                </p:cTn>
                              </p:par>
                              <p:par>
                                <p:cTn id="87" presetID="9" presetClass="emph" presetSubtype="0" grpId="0" nodeType="withEffect">
                                  <p:stCondLst>
                                    <p:cond delay="0"/>
                                  </p:stCondLst>
                                  <p:childTnLst>
                                    <p:set>
                                      <p:cBhvr>
                                        <p:cTn id="88" dur="indefinite"/>
                                        <p:tgtEl>
                                          <p:spTgt spid="9"/>
                                        </p:tgtEl>
                                        <p:attrNameLst>
                                          <p:attrName>style.opacity</p:attrName>
                                        </p:attrNameLst>
                                      </p:cBhvr>
                                      <p:to>
                                        <p:strVal val="0.5"/>
                                      </p:to>
                                    </p:set>
                                    <p:animEffect filter="image" prLst="opacity: 0.5">
                                      <p:cBhvr rctx="IE">
                                        <p:cTn id="89"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p:bldP spid="11" grpId="1"/>
      <p:bldP spid="13" grpId="0"/>
      <p:bldP spid="13" grpId="1"/>
      <p:bldP spid="15" grpId="0"/>
      <p:bldP spid="15" grpId="1"/>
      <p:bldP spid="17" grpId="0"/>
      <p:bldP spid="17" grpId="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19016-32F5-265C-3582-436A9A2C5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D95FD2-361C-3C3B-2C85-1A644C0F29D8}"/>
              </a:ext>
            </a:extLst>
          </p:cNvPr>
          <p:cNvSpPr>
            <a:spLocks noGrp="1"/>
          </p:cNvSpPr>
          <p:nvPr>
            <p:ph type="title"/>
          </p:nvPr>
        </p:nvSpPr>
        <p:spPr/>
        <p:txBody>
          <a:bodyPr/>
          <a:lstStyle/>
          <a:p>
            <a:r>
              <a:rPr lang="en-US">
                <a:solidFill>
                  <a:srgbClr val="002060"/>
                </a:solidFill>
              </a:rPr>
              <a:t>Conventional PM-free electrical machines</a:t>
            </a:r>
          </a:p>
        </p:txBody>
      </p:sp>
      <p:sp>
        <p:nvSpPr>
          <p:cNvPr id="4" name="Slide Number Placeholder 3">
            <a:extLst>
              <a:ext uri="{FF2B5EF4-FFF2-40B4-BE49-F238E27FC236}">
                <a16:creationId xmlns:a16="http://schemas.microsoft.com/office/drawing/2014/main" id="{26D17BE3-82F3-5ED1-50FE-4FCAAFF34E05}"/>
              </a:ext>
            </a:extLst>
          </p:cNvPr>
          <p:cNvSpPr>
            <a:spLocks noGrp="1"/>
          </p:cNvSpPr>
          <p:nvPr>
            <p:ph type="sldNum" sz="quarter" idx="12"/>
          </p:nvPr>
        </p:nvSpPr>
        <p:spPr/>
        <p:txBody>
          <a:bodyPr/>
          <a:lstStyle/>
          <a:p>
            <a:fld id="{843A212D-E924-49B1-971D-ACEAEB6C7478}" type="slidenum">
              <a:rPr lang="en-US" smtClean="0"/>
              <a:t>7</a:t>
            </a:fld>
            <a:endParaRPr lang="en-US"/>
          </a:p>
        </p:txBody>
      </p:sp>
      <p:sp>
        <p:nvSpPr>
          <p:cNvPr id="3" name="Text Placeholder 4">
            <a:extLst>
              <a:ext uri="{FF2B5EF4-FFF2-40B4-BE49-F238E27FC236}">
                <a16:creationId xmlns:a16="http://schemas.microsoft.com/office/drawing/2014/main" id="{DA786A78-F17D-D36A-826D-1B31DB7705C9}"/>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5" name="Picture 4" descr="A circular object with different colored squares&#10;&#10;Description automatically generated">
            <a:extLst>
              <a:ext uri="{FF2B5EF4-FFF2-40B4-BE49-F238E27FC236}">
                <a16:creationId xmlns:a16="http://schemas.microsoft.com/office/drawing/2014/main" id="{EA971CCF-75BE-1DCB-22E1-4415FEFD5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725" y="2400817"/>
            <a:ext cx="3168965" cy="302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 circular object with different colored squares&#10;&#10;Description automatically generated">
            <a:extLst>
              <a:ext uri="{FF2B5EF4-FFF2-40B4-BE49-F238E27FC236}">
                <a16:creationId xmlns:a16="http://schemas.microsoft.com/office/drawing/2014/main" id="{541EA65E-133A-1F33-B20F-3845EB1A7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606" y="2330393"/>
            <a:ext cx="3168965" cy="310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1C40A0D8-14FA-CB3F-CE7D-6EA56F08369F}"/>
              </a:ext>
            </a:extLst>
          </p:cNvPr>
          <p:cNvSpPr txBox="1">
            <a:spLocks noChangeArrowheads="1"/>
          </p:cNvSpPr>
          <p:nvPr/>
        </p:nvSpPr>
        <p:spPr bwMode="auto">
          <a:xfrm>
            <a:off x="4002239" y="1491870"/>
            <a:ext cx="27876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a:solidFill>
                  <a:srgbClr val="002060"/>
                </a:solidFill>
              </a:rPr>
              <a:t>Switched </a:t>
            </a:r>
          </a:p>
          <a:p>
            <a:pPr algn="ctr"/>
            <a:r>
              <a:rPr lang="en-US" altLang="en-US">
                <a:solidFill>
                  <a:srgbClr val="002060"/>
                </a:solidFill>
              </a:rPr>
              <a:t>reluctance machine (SRM)</a:t>
            </a:r>
            <a:endParaRPr lang="en-US" altLang="en-NL">
              <a:solidFill>
                <a:srgbClr val="002060"/>
              </a:solidFill>
            </a:endParaRPr>
          </a:p>
        </p:txBody>
      </p:sp>
      <p:sp>
        <p:nvSpPr>
          <p:cNvPr id="10" name="TextBox 12">
            <a:extLst>
              <a:ext uri="{FF2B5EF4-FFF2-40B4-BE49-F238E27FC236}">
                <a16:creationId xmlns:a16="http://schemas.microsoft.com/office/drawing/2014/main" id="{D288DCAB-F9F5-94DD-B1A9-EB6ADDACD8C4}"/>
              </a:ext>
            </a:extLst>
          </p:cNvPr>
          <p:cNvSpPr txBox="1">
            <a:spLocks noChangeArrowheads="1"/>
          </p:cNvSpPr>
          <p:nvPr/>
        </p:nvSpPr>
        <p:spPr bwMode="auto">
          <a:xfrm>
            <a:off x="7296286" y="1524901"/>
            <a:ext cx="27876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a:solidFill>
                  <a:srgbClr val="002060"/>
                </a:solidFill>
              </a:rPr>
              <a:t>Synchronous reluctance machine (</a:t>
            </a:r>
            <a:r>
              <a:rPr lang="en-US" altLang="en-US" err="1">
                <a:solidFill>
                  <a:srgbClr val="002060"/>
                </a:solidFill>
              </a:rPr>
              <a:t>SynR</a:t>
            </a:r>
            <a:r>
              <a:rPr lang="en-US" altLang="en-US">
                <a:solidFill>
                  <a:srgbClr val="002060"/>
                </a:solidFill>
              </a:rPr>
              <a:t>)</a:t>
            </a:r>
            <a:endParaRPr lang="en-US" altLang="en-NL">
              <a:solidFill>
                <a:srgbClr val="002060"/>
              </a:solidFill>
            </a:endParaRPr>
          </a:p>
        </p:txBody>
      </p:sp>
      <p:sp>
        <p:nvSpPr>
          <p:cNvPr id="12" name="TextBox 11">
            <a:extLst>
              <a:ext uri="{FF2B5EF4-FFF2-40B4-BE49-F238E27FC236}">
                <a16:creationId xmlns:a16="http://schemas.microsoft.com/office/drawing/2014/main" id="{66EEB359-34CE-1F7C-5B45-94FD82839013}"/>
              </a:ext>
            </a:extLst>
          </p:cNvPr>
          <p:cNvSpPr txBox="1">
            <a:spLocks noChangeArrowheads="1"/>
          </p:cNvSpPr>
          <p:nvPr/>
        </p:nvSpPr>
        <p:spPr bwMode="auto">
          <a:xfrm>
            <a:off x="635716" y="2069975"/>
            <a:ext cx="316896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2000">
                <a:solidFill>
                  <a:srgbClr val="002060"/>
                </a:solidFill>
              </a:rPr>
              <a:t>SRM:</a:t>
            </a:r>
          </a:p>
          <a:p>
            <a:pPr marL="342900" indent="-342900">
              <a:buFont typeface="Arial" panose="020B0604020202020204" pitchFamily="34" charset="0"/>
              <a:buChar char="•"/>
            </a:pPr>
            <a:r>
              <a:rPr lang="en-US" altLang="en-US" sz="2000">
                <a:solidFill>
                  <a:srgbClr val="002060"/>
                </a:solidFill>
              </a:rPr>
              <a:t>Non-sine excitation</a:t>
            </a:r>
          </a:p>
          <a:p>
            <a:pPr marL="342900" indent="-342900">
              <a:buFont typeface="Arial" panose="020B0604020202020204" pitchFamily="34" charset="0"/>
              <a:buChar char="•"/>
            </a:pPr>
            <a:r>
              <a:rPr lang="en-US" altLang="en-US" sz="2000">
                <a:solidFill>
                  <a:srgbClr val="002060"/>
                </a:solidFill>
              </a:rPr>
              <a:t>Complex control</a:t>
            </a:r>
          </a:p>
          <a:p>
            <a:pPr marL="342900" indent="-342900">
              <a:buFont typeface="Arial" panose="020B0604020202020204" pitchFamily="34" charset="0"/>
              <a:buChar char="•"/>
            </a:pPr>
            <a:r>
              <a:rPr lang="en-US" altLang="en-US" sz="2000">
                <a:solidFill>
                  <a:srgbClr val="002060"/>
                </a:solidFill>
              </a:rPr>
              <a:t>Large ripple</a:t>
            </a:r>
          </a:p>
          <a:p>
            <a:endParaRPr lang="en-US" altLang="en-NL" sz="2000">
              <a:solidFill>
                <a:srgbClr val="002060"/>
              </a:solidFill>
            </a:endParaRPr>
          </a:p>
          <a:p>
            <a:r>
              <a:rPr lang="en-US" altLang="en-NL" sz="2000" err="1">
                <a:solidFill>
                  <a:srgbClr val="002060"/>
                </a:solidFill>
              </a:rPr>
              <a:t>SynR</a:t>
            </a:r>
            <a:r>
              <a:rPr lang="en-US" altLang="en-NL" sz="2000">
                <a:solidFill>
                  <a:srgbClr val="002060"/>
                </a:solidFill>
              </a:rPr>
              <a:t>:</a:t>
            </a:r>
          </a:p>
          <a:p>
            <a:pPr marL="342900" indent="-342900">
              <a:buFont typeface="Arial" panose="020B0604020202020204" pitchFamily="34" charset="0"/>
              <a:buChar char="•"/>
            </a:pPr>
            <a:r>
              <a:rPr lang="en-US" altLang="en-NL" sz="2000">
                <a:solidFill>
                  <a:srgbClr val="002060"/>
                </a:solidFill>
              </a:rPr>
              <a:t>Complex rotor structure</a:t>
            </a:r>
          </a:p>
          <a:p>
            <a:pPr marL="342900" indent="-342900">
              <a:buFont typeface="Arial" panose="020B0604020202020204" pitchFamily="34" charset="0"/>
              <a:buChar char="•"/>
            </a:pPr>
            <a:r>
              <a:rPr lang="en-US" altLang="en-NL" sz="2000">
                <a:solidFill>
                  <a:srgbClr val="002060"/>
                </a:solidFill>
              </a:rPr>
              <a:t>Distributed windings</a:t>
            </a:r>
          </a:p>
          <a:p>
            <a:pPr marL="342900" indent="-342900">
              <a:buFont typeface="Arial" panose="020B0604020202020204" pitchFamily="34" charset="0"/>
              <a:buChar char="•"/>
            </a:pPr>
            <a:endParaRPr lang="en-US" altLang="en-NL" sz="2000">
              <a:solidFill>
                <a:srgbClr val="002060"/>
              </a:solidFill>
            </a:endParaRPr>
          </a:p>
        </p:txBody>
      </p:sp>
      <p:pic>
        <p:nvPicPr>
          <p:cNvPr id="13" name="Picture 12" descr="A colorful circular object with a circle in the middle&#10;&#10;Description automatically generated">
            <a:extLst>
              <a:ext uri="{FF2B5EF4-FFF2-40B4-BE49-F238E27FC236}">
                <a16:creationId xmlns:a16="http://schemas.microsoft.com/office/drawing/2014/main" id="{C100E559-04EE-FECF-94ED-6F4FCFFEFA5E}"/>
              </a:ext>
            </a:extLst>
          </p:cNvPr>
          <p:cNvPicPr>
            <a:picLocks noChangeAspect="1"/>
          </p:cNvPicPr>
          <p:nvPr/>
        </p:nvPicPr>
        <p:blipFill>
          <a:blip r:embed="rId5">
            <a:extLst>
              <a:ext uri="{28A0092B-C50C-407E-A947-70E740481C1C}">
                <a14:useLocalDpi xmlns:a14="http://schemas.microsoft.com/office/drawing/2010/main" val="0"/>
              </a:ext>
            </a:extLst>
          </a:blip>
          <a:srcRect l="11785" t="11943" r="11800" b="11642"/>
          <a:stretch/>
        </p:blipFill>
        <p:spPr>
          <a:xfrm>
            <a:off x="3966521" y="2451280"/>
            <a:ext cx="2859087" cy="2859087"/>
          </a:xfrm>
          <a:prstGeom prst="ellipse">
            <a:avLst/>
          </a:prstGeom>
        </p:spPr>
      </p:pic>
      <p:pic>
        <p:nvPicPr>
          <p:cNvPr id="14" name="Picture 13" descr="A rainbow colored circular object with a height scale&#10;&#10;Description automatically generated">
            <a:extLst>
              <a:ext uri="{FF2B5EF4-FFF2-40B4-BE49-F238E27FC236}">
                <a16:creationId xmlns:a16="http://schemas.microsoft.com/office/drawing/2014/main" id="{1D6D2BCE-B758-8536-245A-CE12340F0D1B}"/>
              </a:ext>
            </a:extLst>
          </p:cNvPr>
          <p:cNvPicPr>
            <a:picLocks noChangeAspect="1"/>
          </p:cNvPicPr>
          <p:nvPr/>
        </p:nvPicPr>
        <p:blipFill>
          <a:blip r:embed="rId6">
            <a:extLst>
              <a:ext uri="{28A0092B-C50C-407E-A947-70E740481C1C}">
                <a14:useLocalDpi xmlns:a14="http://schemas.microsoft.com/office/drawing/2010/main" val="0"/>
              </a:ext>
            </a:extLst>
          </a:blip>
          <a:srcRect l="1895" t="12185" r="23375" b="12431"/>
          <a:stretch/>
        </p:blipFill>
        <p:spPr>
          <a:xfrm>
            <a:off x="7209318" y="2448231"/>
            <a:ext cx="2874618" cy="2899828"/>
          </a:xfrm>
          <a:prstGeom prst="ellipse">
            <a:avLst/>
          </a:prstGeom>
        </p:spPr>
      </p:pic>
      <p:grpSp>
        <p:nvGrpSpPr>
          <p:cNvPr id="18" name="Group 17">
            <a:extLst>
              <a:ext uri="{FF2B5EF4-FFF2-40B4-BE49-F238E27FC236}">
                <a16:creationId xmlns:a16="http://schemas.microsoft.com/office/drawing/2014/main" id="{AF638272-D36E-4622-5230-90116578C9E4}"/>
              </a:ext>
            </a:extLst>
          </p:cNvPr>
          <p:cNvGrpSpPr/>
          <p:nvPr/>
        </p:nvGrpSpPr>
        <p:grpSpPr>
          <a:xfrm>
            <a:off x="10125690" y="2965031"/>
            <a:ext cx="1617210" cy="1750392"/>
            <a:chOff x="9981315" y="2965031"/>
            <a:chExt cx="1617210" cy="1750392"/>
          </a:xfrm>
        </p:grpSpPr>
        <p:pic>
          <p:nvPicPr>
            <p:cNvPr id="8" name="Picture 9" descr="A diagram of a phase&#10;&#10;Description automatically generated with medium confidence">
              <a:extLst>
                <a:ext uri="{FF2B5EF4-FFF2-40B4-BE49-F238E27FC236}">
                  <a16:creationId xmlns:a16="http://schemas.microsoft.com/office/drawing/2014/main" id="{B0FB58F5-1ECD-54B2-D50F-D15FB460DB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1315" y="2965031"/>
              <a:ext cx="1617210" cy="175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AABA52F5-4341-72A4-1D3D-F58EC465A70D}"/>
                </a:ext>
              </a:extLst>
            </p:cNvPr>
            <p:cNvPicPr>
              <a:picLocks noChangeAspect="1"/>
            </p:cNvPicPr>
            <p:nvPr/>
          </p:nvPicPr>
          <p:blipFill>
            <a:blip r:embed="rId8"/>
            <a:stretch>
              <a:fillRect/>
            </a:stretch>
          </p:blipFill>
          <p:spPr>
            <a:xfrm>
              <a:off x="10150606" y="4008967"/>
              <a:ext cx="1321727" cy="262466"/>
            </a:xfrm>
            <a:prstGeom prst="rect">
              <a:avLst/>
            </a:prstGeom>
          </p:spPr>
        </p:pic>
      </p:grpSp>
      <p:sp>
        <p:nvSpPr>
          <p:cNvPr id="20" name="TextBox 11">
            <a:extLst>
              <a:ext uri="{FF2B5EF4-FFF2-40B4-BE49-F238E27FC236}">
                <a16:creationId xmlns:a16="http://schemas.microsoft.com/office/drawing/2014/main" id="{8A9F1F01-7417-5682-0E86-5635D9AD4636}"/>
              </a:ext>
            </a:extLst>
          </p:cNvPr>
          <p:cNvSpPr txBox="1">
            <a:spLocks noChangeArrowheads="1"/>
          </p:cNvSpPr>
          <p:nvPr/>
        </p:nvSpPr>
        <p:spPr bwMode="auto">
          <a:xfrm>
            <a:off x="10125690" y="1739395"/>
            <a:ext cx="8659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r>
              <a:rPr lang="en-US" altLang="en-US" b="0">
                <a:solidFill>
                  <a:srgbClr val="002060"/>
                </a:solidFill>
              </a:rPr>
              <a:t>[T]</a:t>
            </a:r>
            <a:endParaRPr lang="en-US" altLang="en-NL" b="0">
              <a:solidFill>
                <a:srgbClr val="002060"/>
              </a:solidFill>
            </a:endParaRPr>
          </a:p>
        </p:txBody>
      </p:sp>
      <p:pic>
        <p:nvPicPr>
          <p:cNvPr id="7" name="Picture 19" descr="A rainbow colored circular object with a height scale&#10;&#10;Description automatically generated">
            <a:extLst>
              <a:ext uri="{FF2B5EF4-FFF2-40B4-BE49-F238E27FC236}">
                <a16:creationId xmlns:a16="http://schemas.microsoft.com/office/drawing/2014/main" id="{50F7261C-E914-780C-743B-AA15BF65B34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8999" t="5564" b="2390"/>
          <a:stretch/>
        </p:blipFill>
        <p:spPr bwMode="auto">
          <a:xfrm>
            <a:off x="10366718" y="2112681"/>
            <a:ext cx="714433" cy="313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B90CFE7-4430-F571-0F44-EE6FB36CC8A4}"/>
              </a:ext>
            </a:extLst>
          </p:cNvPr>
          <p:cNvSpPr txBox="1"/>
          <p:nvPr/>
        </p:nvSpPr>
        <p:spPr>
          <a:xfrm>
            <a:off x="4989878" y="6194286"/>
            <a:ext cx="5767669" cy="400110"/>
          </a:xfrm>
          <a:prstGeom prst="rect">
            <a:avLst/>
          </a:prstGeom>
          <a:noFill/>
        </p:spPr>
        <p:txBody>
          <a:bodyPr wrap="square" rtlCol="0">
            <a:spAutoFit/>
          </a:bodyPr>
          <a:lstStyle/>
          <a:p>
            <a:pPr marL="171450" indent="-171450">
              <a:buFont typeface="Arial" panose="020B0604020202020204" pitchFamily="34" charset="0"/>
              <a:buChar char="•"/>
            </a:pPr>
            <a:r>
              <a:rPr lang="en-US" sz="1000"/>
              <a:t>D. Ceylan, and K. O. Boynov “A comparative study between PM-free reluctance machines for heavy-duty vehicles,” 17</a:t>
            </a:r>
            <a:r>
              <a:rPr lang="en-US" sz="1000" baseline="30000"/>
              <a:t>th</a:t>
            </a:r>
            <a:r>
              <a:rPr lang="en-US" sz="1000"/>
              <a:t> International Conference on Magnetics (INTERMAG), 2024</a:t>
            </a:r>
            <a:endParaRPr lang="en-US" sz="1000">
              <a:effectLst/>
            </a:endParaRPr>
          </a:p>
        </p:txBody>
      </p:sp>
    </p:spTree>
    <p:extLst>
      <p:ext uri="{BB962C8B-B14F-4D97-AF65-F5344CB8AC3E}">
        <p14:creationId xmlns:p14="http://schemas.microsoft.com/office/powerpoint/2010/main" val="345401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37192-AF19-C109-54C7-3D51692F21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DA761-32C6-43BF-F893-DACD190CA408}"/>
              </a:ext>
            </a:extLst>
          </p:cNvPr>
          <p:cNvSpPr>
            <a:spLocks noGrp="1"/>
          </p:cNvSpPr>
          <p:nvPr>
            <p:ph type="title"/>
          </p:nvPr>
        </p:nvSpPr>
        <p:spPr/>
        <p:txBody>
          <a:bodyPr/>
          <a:lstStyle/>
          <a:p>
            <a:r>
              <a:rPr lang="en-US">
                <a:solidFill>
                  <a:srgbClr val="002060"/>
                </a:solidFill>
              </a:rPr>
              <a:t>DC-excited reluctance machines</a:t>
            </a:r>
          </a:p>
        </p:txBody>
      </p:sp>
      <p:sp>
        <p:nvSpPr>
          <p:cNvPr id="4" name="Slide Number Placeholder 3">
            <a:extLst>
              <a:ext uri="{FF2B5EF4-FFF2-40B4-BE49-F238E27FC236}">
                <a16:creationId xmlns:a16="http://schemas.microsoft.com/office/drawing/2014/main" id="{55311D61-443E-D942-BA92-2086712F0369}"/>
              </a:ext>
            </a:extLst>
          </p:cNvPr>
          <p:cNvSpPr>
            <a:spLocks noGrp="1"/>
          </p:cNvSpPr>
          <p:nvPr>
            <p:ph type="sldNum" sz="quarter" idx="12"/>
          </p:nvPr>
        </p:nvSpPr>
        <p:spPr/>
        <p:txBody>
          <a:bodyPr/>
          <a:lstStyle/>
          <a:p>
            <a:fld id="{843A212D-E924-49B1-971D-ACEAEB6C7478}" type="slidenum">
              <a:rPr lang="en-US" smtClean="0"/>
              <a:t>8</a:t>
            </a:fld>
            <a:endParaRPr lang="en-US"/>
          </a:p>
        </p:txBody>
      </p:sp>
      <p:sp>
        <p:nvSpPr>
          <p:cNvPr id="3" name="Text Placeholder 4">
            <a:extLst>
              <a:ext uri="{FF2B5EF4-FFF2-40B4-BE49-F238E27FC236}">
                <a16:creationId xmlns:a16="http://schemas.microsoft.com/office/drawing/2014/main" id="{FFDA51E1-6AEC-3BAE-4D4A-174746B03AF9}"/>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sp>
        <p:nvSpPr>
          <p:cNvPr id="12" name="TextBox 11">
            <a:extLst>
              <a:ext uri="{FF2B5EF4-FFF2-40B4-BE49-F238E27FC236}">
                <a16:creationId xmlns:a16="http://schemas.microsoft.com/office/drawing/2014/main" id="{0CEC55FF-C8B6-3E0E-E425-0A984CFEC936}"/>
              </a:ext>
            </a:extLst>
          </p:cNvPr>
          <p:cNvSpPr txBox="1"/>
          <p:nvPr/>
        </p:nvSpPr>
        <p:spPr>
          <a:xfrm>
            <a:off x="7818386" y="3306663"/>
            <a:ext cx="1365515" cy="338554"/>
          </a:xfrm>
          <a:prstGeom prst="rect">
            <a:avLst/>
          </a:prstGeom>
          <a:noFill/>
        </p:spPr>
        <p:txBody>
          <a:bodyPr wrap="square" rtlCol="0">
            <a:spAutoFit/>
          </a:bodyPr>
          <a:lstStyle/>
          <a:p>
            <a:r>
              <a:rPr lang="en-US" altLang="en-US" sz="1600">
                <a:solidFill>
                  <a:srgbClr val="002060"/>
                </a:solidFill>
              </a:rPr>
              <a:t>ac windings</a:t>
            </a:r>
            <a:endParaRPr lang="en-US" sz="1500">
              <a:solidFill>
                <a:srgbClr val="766457"/>
              </a:solidFill>
            </a:endParaRPr>
          </a:p>
        </p:txBody>
      </p:sp>
      <p:sp>
        <p:nvSpPr>
          <p:cNvPr id="13" name="TextBox 12">
            <a:extLst>
              <a:ext uri="{FF2B5EF4-FFF2-40B4-BE49-F238E27FC236}">
                <a16:creationId xmlns:a16="http://schemas.microsoft.com/office/drawing/2014/main" id="{F3E44003-C718-0A2F-4047-63DDBD09BE18}"/>
              </a:ext>
            </a:extLst>
          </p:cNvPr>
          <p:cNvSpPr txBox="1"/>
          <p:nvPr/>
        </p:nvSpPr>
        <p:spPr>
          <a:xfrm>
            <a:off x="7825837" y="4043715"/>
            <a:ext cx="1365515" cy="584775"/>
          </a:xfrm>
          <a:prstGeom prst="rect">
            <a:avLst/>
          </a:prstGeom>
          <a:noFill/>
        </p:spPr>
        <p:txBody>
          <a:bodyPr wrap="square" rtlCol="0">
            <a:spAutoFit/>
          </a:bodyPr>
          <a:lstStyle/>
          <a:p>
            <a:r>
              <a:rPr lang="en-US" altLang="en-US" sz="1600">
                <a:solidFill>
                  <a:srgbClr val="002060"/>
                </a:solidFill>
              </a:rPr>
              <a:t>permanent magnets</a:t>
            </a:r>
            <a:endParaRPr lang="en-US" sz="1500">
              <a:solidFill>
                <a:srgbClr val="766457"/>
              </a:solidFill>
            </a:endParaRPr>
          </a:p>
        </p:txBody>
      </p:sp>
      <p:sp>
        <p:nvSpPr>
          <p:cNvPr id="14" name="TextBox 13">
            <a:extLst>
              <a:ext uri="{FF2B5EF4-FFF2-40B4-BE49-F238E27FC236}">
                <a16:creationId xmlns:a16="http://schemas.microsoft.com/office/drawing/2014/main" id="{8C312B0A-817D-754F-632F-C757AB8E006E}"/>
              </a:ext>
            </a:extLst>
          </p:cNvPr>
          <p:cNvSpPr txBox="1"/>
          <p:nvPr/>
        </p:nvSpPr>
        <p:spPr>
          <a:xfrm>
            <a:off x="7849916" y="2665250"/>
            <a:ext cx="1520755" cy="338554"/>
          </a:xfrm>
          <a:prstGeom prst="rect">
            <a:avLst/>
          </a:prstGeom>
          <a:noFill/>
        </p:spPr>
        <p:txBody>
          <a:bodyPr wrap="square" rtlCol="0">
            <a:spAutoFit/>
          </a:bodyPr>
          <a:lstStyle/>
          <a:p>
            <a:r>
              <a:rPr lang="en-US" altLang="en-US" sz="1600">
                <a:solidFill>
                  <a:srgbClr val="002060"/>
                </a:solidFill>
              </a:rPr>
              <a:t>steel</a:t>
            </a:r>
            <a:endParaRPr lang="en-US" sz="1500">
              <a:solidFill>
                <a:srgbClr val="766457"/>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E183818A-EC27-C978-A465-D343DF4A6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8137" y="2427368"/>
            <a:ext cx="1210452" cy="691518"/>
          </a:xfrm>
          <a:prstGeom prst="rect">
            <a:avLst/>
          </a:prstGeom>
        </p:spPr>
      </p:pic>
      <p:pic>
        <p:nvPicPr>
          <p:cNvPr id="16" name="Picture 15">
            <a:extLst>
              <a:ext uri="{FF2B5EF4-FFF2-40B4-BE49-F238E27FC236}">
                <a16:creationId xmlns:a16="http://schemas.microsoft.com/office/drawing/2014/main" id="{E69D1C3B-CCC7-C716-9A01-7324706438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4198" y="3303390"/>
            <a:ext cx="1179055" cy="643764"/>
          </a:xfrm>
          <a:prstGeom prst="rect">
            <a:avLst/>
          </a:prstGeom>
        </p:spPr>
      </p:pic>
      <p:pic>
        <p:nvPicPr>
          <p:cNvPr id="17" name="Picture 16">
            <a:extLst>
              <a:ext uri="{FF2B5EF4-FFF2-40B4-BE49-F238E27FC236}">
                <a16:creationId xmlns:a16="http://schemas.microsoft.com/office/drawing/2014/main" id="{6123359E-49EC-FAD9-BAA8-3488BA5058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5131" y="3974682"/>
            <a:ext cx="1260380" cy="974064"/>
          </a:xfrm>
          <a:prstGeom prst="rect">
            <a:avLst/>
          </a:prstGeom>
        </p:spPr>
      </p:pic>
      <p:sp>
        <p:nvSpPr>
          <p:cNvPr id="18" name="Arc 17">
            <a:extLst>
              <a:ext uri="{FF2B5EF4-FFF2-40B4-BE49-F238E27FC236}">
                <a16:creationId xmlns:a16="http://schemas.microsoft.com/office/drawing/2014/main" id="{18F77B21-FC41-A647-CE92-39ABB07A3387}"/>
              </a:ext>
            </a:extLst>
          </p:cNvPr>
          <p:cNvSpPr/>
          <p:nvPr/>
        </p:nvSpPr>
        <p:spPr>
          <a:xfrm>
            <a:off x="6040174" y="3461516"/>
            <a:ext cx="172433" cy="176729"/>
          </a:xfrm>
          <a:prstGeom prst="arc">
            <a:avLst>
              <a:gd name="adj1" fmla="val 16614984"/>
              <a:gd name="adj2" fmla="val 5241090"/>
            </a:avLst>
          </a:prstGeom>
          <a:ln w="31750">
            <a:solidFill>
              <a:schemeClr val="accent4">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19" name="TextBox 18">
            <a:extLst>
              <a:ext uri="{FF2B5EF4-FFF2-40B4-BE49-F238E27FC236}">
                <a16:creationId xmlns:a16="http://schemas.microsoft.com/office/drawing/2014/main" id="{C3B34B86-3E40-98F4-B1EE-F27A38982642}"/>
              </a:ext>
            </a:extLst>
          </p:cNvPr>
          <p:cNvSpPr txBox="1"/>
          <p:nvPr/>
        </p:nvSpPr>
        <p:spPr>
          <a:xfrm>
            <a:off x="6173134" y="3502769"/>
            <a:ext cx="187793" cy="265457"/>
          </a:xfrm>
          <a:prstGeom prst="rect">
            <a:avLst/>
          </a:prstGeom>
          <a:noFill/>
        </p:spPr>
        <p:txBody>
          <a:bodyPr wrap="square" rtlCol="0">
            <a:spAutoFit/>
          </a:bodyPr>
          <a:lstStyle/>
          <a:p>
            <a:r>
              <a:rPr lang="en-US" sz="1125" i="1">
                <a:solidFill>
                  <a:schemeClr val="accent4">
                    <a:lumMod val="50000"/>
                  </a:schemeClr>
                </a:solidFill>
              </a:rPr>
              <a:t>r</a:t>
            </a:r>
          </a:p>
        </p:txBody>
      </p:sp>
      <p:sp>
        <p:nvSpPr>
          <p:cNvPr id="20" name="TextBox 19">
            <a:extLst>
              <a:ext uri="{FF2B5EF4-FFF2-40B4-BE49-F238E27FC236}">
                <a16:creationId xmlns:a16="http://schemas.microsoft.com/office/drawing/2014/main" id="{433573F1-8EEA-B675-7E2C-AD7BCBF18FA7}"/>
              </a:ext>
            </a:extLst>
          </p:cNvPr>
          <p:cNvSpPr txBox="1"/>
          <p:nvPr/>
        </p:nvSpPr>
        <p:spPr>
          <a:xfrm>
            <a:off x="5991384" y="3340329"/>
            <a:ext cx="216647" cy="265457"/>
          </a:xfrm>
          <a:prstGeom prst="rect">
            <a:avLst/>
          </a:prstGeom>
          <a:noFill/>
          <a:ln>
            <a:noFill/>
          </a:ln>
        </p:spPr>
        <p:txBody>
          <a:bodyPr wrap="square" rtlCol="0">
            <a:spAutoFit/>
          </a:bodyPr>
          <a:lstStyle/>
          <a:p>
            <a:r>
              <a:rPr lang="el-GR" sz="1125" i="1">
                <a:solidFill>
                  <a:schemeClr val="accent4">
                    <a:lumMod val="50000"/>
                  </a:schemeClr>
                </a:solidFill>
                <a:latin typeface="Arial" panose="020B0604020202020204" pitchFamily="34" charset="0"/>
                <a:cs typeface="Arial" panose="020B0604020202020204" pitchFamily="34" charset="0"/>
              </a:rPr>
              <a:t>θ</a:t>
            </a:r>
            <a:endParaRPr lang="en-US" sz="1125" i="1">
              <a:solidFill>
                <a:schemeClr val="accent4">
                  <a:lumMod val="50000"/>
                </a:schemeClr>
              </a:solidFill>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C123348B-6749-0B95-0324-82963B7DB82B}"/>
              </a:ext>
            </a:extLst>
          </p:cNvPr>
          <p:cNvCxnSpPr>
            <a:cxnSpLocks/>
          </p:cNvCxnSpPr>
          <p:nvPr/>
        </p:nvCxnSpPr>
        <p:spPr>
          <a:xfrm>
            <a:off x="6106271" y="3558026"/>
            <a:ext cx="230868" cy="0"/>
          </a:xfrm>
          <a:prstGeom prst="straightConnector1">
            <a:avLst/>
          </a:prstGeom>
          <a:ln w="317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5960BAC-AB19-743E-4128-53F9C0DDFD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624" y="2683173"/>
            <a:ext cx="1792516" cy="1760646"/>
          </a:xfrm>
          <a:prstGeom prst="rect">
            <a:avLst/>
          </a:prstGeom>
        </p:spPr>
      </p:pic>
      <p:pic>
        <p:nvPicPr>
          <p:cNvPr id="23" name="Picture 22">
            <a:extLst>
              <a:ext uri="{FF2B5EF4-FFF2-40B4-BE49-F238E27FC236}">
                <a16:creationId xmlns:a16="http://schemas.microsoft.com/office/drawing/2014/main" id="{DF5323D4-CA32-223E-F7BC-FD2671DDEF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5042" y="1989457"/>
            <a:ext cx="3277268" cy="3180736"/>
          </a:xfrm>
          <a:prstGeom prst="rect">
            <a:avLst/>
          </a:prstGeom>
        </p:spPr>
      </p:pic>
      <p:pic>
        <p:nvPicPr>
          <p:cNvPr id="24" name="Picture 23">
            <a:extLst>
              <a:ext uri="{FF2B5EF4-FFF2-40B4-BE49-F238E27FC236}">
                <a16:creationId xmlns:a16="http://schemas.microsoft.com/office/drawing/2014/main" id="{DAD2DDCC-F80B-26FB-5FA8-AADBCE70E37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91754" y="2733337"/>
            <a:ext cx="1653363" cy="1649378"/>
          </a:xfrm>
          <a:prstGeom prst="rect">
            <a:avLst/>
          </a:prstGeom>
        </p:spPr>
      </p:pic>
      <p:pic>
        <p:nvPicPr>
          <p:cNvPr id="25" name="Picture 24">
            <a:extLst>
              <a:ext uri="{FF2B5EF4-FFF2-40B4-BE49-F238E27FC236}">
                <a16:creationId xmlns:a16="http://schemas.microsoft.com/office/drawing/2014/main" id="{8BB05A2C-F631-E24A-B68B-BE8F2550C0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3351" y="1974758"/>
            <a:ext cx="3251807" cy="3203055"/>
          </a:xfrm>
          <a:prstGeom prst="rect">
            <a:avLst/>
          </a:prstGeom>
        </p:spPr>
      </p:pic>
      <p:cxnSp>
        <p:nvCxnSpPr>
          <p:cNvPr id="26" name="Straight Arrow Connector 25">
            <a:extLst>
              <a:ext uri="{FF2B5EF4-FFF2-40B4-BE49-F238E27FC236}">
                <a16:creationId xmlns:a16="http://schemas.microsoft.com/office/drawing/2014/main" id="{36185542-C390-8187-DFF7-8EAADFF6CAB2}"/>
              </a:ext>
            </a:extLst>
          </p:cNvPr>
          <p:cNvCxnSpPr>
            <a:cxnSpLocks/>
          </p:cNvCxnSpPr>
          <p:nvPr/>
        </p:nvCxnSpPr>
        <p:spPr>
          <a:xfrm>
            <a:off x="7234489" y="2801362"/>
            <a:ext cx="647281" cy="254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401188-4094-DC59-9D84-1F85DAAD6DA7}"/>
              </a:ext>
            </a:extLst>
          </p:cNvPr>
          <p:cNvCxnSpPr>
            <a:cxnSpLocks/>
          </p:cNvCxnSpPr>
          <p:nvPr/>
        </p:nvCxnSpPr>
        <p:spPr>
          <a:xfrm flipV="1">
            <a:off x="7171981" y="3475514"/>
            <a:ext cx="709789" cy="386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F0988C-C28F-9D05-91AC-368D896B9B66}"/>
              </a:ext>
            </a:extLst>
          </p:cNvPr>
          <p:cNvCxnSpPr>
            <a:cxnSpLocks/>
          </p:cNvCxnSpPr>
          <p:nvPr/>
        </p:nvCxnSpPr>
        <p:spPr>
          <a:xfrm>
            <a:off x="6337140" y="4224165"/>
            <a:ext cx="1544630"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5E95A9D-02F1-38F7-F92E-A8C1DB6C761C}"/>
              </a:ext>
            </a:extLst>
          </p:cNvPr>
          <p:cNvCxnSpPr>
            <a:cxnSpLocks/>
          </p:cNvCxnSpPr>
          <p:nvPr/>
        </p:nvCxnSpPr>
        <p:spPr>
          <a:xfrm flipV="1">
            <a:off x="6337140" y="2905697"/>
            <a:ext cx="1544630" cy="751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6C3555-86C1-2BDC-6202-E519AE06B643}"/>
              </a:ext>
            </a:extLst>
          </p:cNvPr>
          <p:cNvCxnSpPr>
            <a:cxnSpLocks/>
          </p:cNvCxnSpPr>
          <p:nvPr/>
        </p:nvCxnSpPr>
        <p:spPr>
          <a:xfrm>
            <a:off x="7329419" y="3714912"/>
            <a:ext cx="550414" cy="166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C271E7F-7999-0B96-D816-B5ADF9438383}"/>
              </a:ext>
            </a:extLst>
          </p:cNvPr>
          <p:cNvSpPr txBox="1"/>
          <p:nvPr/>
        </p:nvSpPr>
        <p:spPr>
          <a:xfrm>
            <a:off x="7818386" y="3551215"/>
            <a:ext cx="1365515" cy="338554"/>
          </a:xfrm>
          <a:prstGeom prst="rect">
            <a:avLst/>
          </a:prstGeom>
          <a:noFill/>
        </p:spPr>
        <p:txBody>
          <a:bodyPr wrap="square" rtlCol="0">
            <a:spAutoFit/>
          </a:bodyPr>
          <a:lstStyle/>
          <a:p>
            <a:r>
              <a:rPr lang="en-US" altLang="en-US" sz="1600">
                <a:solidFill>
                  <a:srgbClr val="002060"/>
                </a:solidFill>
              </a:rPr>
              <a:t>dc windings</a:t>
            </a:r>
            <a:endParaRPr lang="en-US" sz="1500">
              <a:solidFill>
                <a:srgbClr val="766457"/>
              </a:solidFill>
            </a:endParaRPr>
          </a:p>
        </p:txBody>
      </p:sp>
      <p:sp>
        <p:nvSpPr>
          <p:cNvPr id="32" name="TextBox 31">
            <a:extLst>
              <a:ext uri="{FF2B5EF4-FFF2-40B4-BE49-F238E27FC236}">
                <a16:creationId xmlns:a16="http://schemas.microsoft.com/office/drawing/2014/main" id="{1199FEF8-756E-EB88-6107-463A5E31B6D7}"/>
              </a:ext>
            </a:extLst>
          </p:cNvPr>
          <p:cNvSpPr txBox="1"/>
          <p:nvPr/>
        </p:nvSpPr>
        <p:spPr>
          <a:xfrm>
            <a:off x="1062324" y="2081153"/>
            <a:ext cx="3392718" cy="2829493"/>
          </a:xfrm>
          <a:prstGeom prst="rect">
            <a:avLst/>
          </a:prstGeom>
          <a:noFill/>
        </p:spPr>
        <p:txBody>
          <a:bodyPr wrap="square">
            <a:spAutoFit/>
          </a:bodyPr>
          <a:lstStyle/>
          <a:p>
            <a:pPr>
              <a:lnSpc>
                <a:spcPct val="120000"/>
              </a:lnSpc>
            </a:pPr>
            <a:r>
              <a:rPr lang="en-US" sz="1875">
                <a:solidFill>
                  <a:srgbClr val="00B050"/>
                </a:solidFill>
                <a:latin typeface="Arial" panose="020B0604020202020204" pitchFamily="34" charset="0"/>
                <a:cs typeface="Arial" panose="020B0604020202020204" pitchFamily="34" charset="0"/>
              </a:rPr>
              <a:t>Robust and cheap</a:t>
            </a:r>
            <a:endParaRPr lang="en-US" sz="1875" spc="75">
              <a:ln w="1270">
                <a:solidFill>
                  <a:srgbClr val="766457"/>
                </a:solidFill>
              </a:ln>
              <a:solidFill>
                <a:schemeClr val="accent4">
                  <a:lumMod val="50000"/>
                </a:schemeClr>
              </a:solidFill>
              <a:latin typeface="Arial" panose="020B0604020202020204" pitchFamily="34" charset="0"/>
              <a:cs typeface="Arial" panose="020B0604020202020204" pitchFamily="34" charset="0"/>
            </a:endParaRPr>
          </a:p>
          <a:p>
            <a:pPr>
              <a:lnSpc>
                <a:spcPct val="120000"/>
              </a:lnSpc>
            </a:pPr>
            <a:endParaRPr lang="en-US" sz="750" spc="75">
              <a:ln w="1270">
                <a:solidFill>
                  <a:srgbClr val="766457"/>
                </a:solidFill>
              </a:ln>
              <a:solidFill>
                <a:schemeClr val="accent4">
                  <a:lumMod val="50000"/>
                </a:schemeClr>
              </a:solidFill>
              <a:latin typeface="Arial" panose="020B0604020202020204" pitchFamily="34" charset="0"/>
              <a:cs typeface="Arial" panose="020B0604020202020204" pitchFamily="34" charset="0"/>
            </a:endParaRPr>
          </a:p>
          <a:p>
            <a:pPr>
              <a:lnSpc>
                <a:spcPct val="120000"/>
              </a:lnSpc>
            </a:pPr>
            <a:r>
              <a:rPr lang="en-US" sz="1875">
                <a:solidFill>
                  <a:srgbClr val="00B050"/>
                </a:solidFill>
                <a:latin typeface="Arial" panose="020B0604020202020204" pitchFamily="34" charset="0"/>
                <a:cs typeface="Arial" panose="020B0604020202020204" pitchFamily="34" charset="0"/>
              </a:rPr>
              <a:t>No demagnetization</a:t>
            </a:r>
            <a:endParaRPr lang="en-US" sz="1875" spc="75">
              <a:ln w="1270">
                <a:solidFill>
                  <a:srgbClr val="766457"/>
                </a:solidFill>
              </a:ln>
              <a:solidFill>
                <a:schemeClr val="accent4">
                  <a:lumMod val="50000"/>
                </a:schemeClr>
              </a:solidFill>
              <a:latin typeface="Arial" panose="020B0604020202020204" pitchFamily="34" charset="0"/>
              <a:cs typeface="Arial" panose="020B0604020202020204" pitchFamily="34" charset="0"/>
            </a:endParaRPr>
          </a:p>
          <a:p>
            <a:pPr>
              <a:lnSpc>
                <a:spcPct val="120000"/>
              </a:lnSpc>
            </a:pPr>
            <a:endParaRPr lang="en-US" sz="750" spc="75">
              <a:ln w="1270">
                <a:solidFill>
                  <a:srgbClr val="766457"/>
                </a:solidFill>
              </a:ln>
              <a:solidFill>
                <a:schemeClr val="accent4">
                  <a:lumMod val="50000"/>
                </a:schemeClr>
              </a:solidFill>
              <a:latin typeface="Arial" panose="020B0604020202020204" pitchFamily="34" charset="0"/>
              <a:cs typeface="Arial" panose="020B0604020202020204" pitchFamily="34" charset="0"/>
            </a:endParaRPr>
          </a:p>
          <a:p>
            <a:pPr>
              <a:lnSpc>
                <a:spcPct val="120000"/>
              </a:lnSpc>
            </a:pPr>
            <a:r>
              <a:rPr lang="en-US" sz="1875">
                <a:solidFill>
                  <a:srgbClr val="00B050"/>
                </a:solidFill>
                <a:latin typeface="Arial" panose="020B0604020202020204" pitchFamily="34" charset="0"/>
                <a:cs typeface="Arial" panose="020B0604020202020204" pitchFamily="34" charset="0"/>
              </a:rPr>
              <a:t>No source in rotor</a:t>
            </a:r>
            <a:endParaRPr lang="en-US" sz="1875" spc="75">
              <a:ln w="254">
                <a:solidFill>
                  <a:srgbClr val="766457"/>
                </a:solidFill>
              </a:ln>
              <a:solidFill>
                <a:srgbClr val="766457"/>
              </a:solidFill>
              <a:latin typeface="Arial" panose="020B0604020202020204" pitchFamily="34" charset="0"/>
              <a:cs typeface="Arial" panose="020B0604020202020204" pitchFamily="34" charset="0"/>
            </a:endParaRPr>
          </a:p>
          <a:p>
            <a:pPr>
              <a:lnSpc>
                <a:spcPct val="120000"/>
              </a:lnSpc>
            </a:pPr>
            <a:endParaRPr lang="en-US" sz="750" spc="75">
              <a:ln w="254">
                <a:solidFill>
                  <a:srgbClr val="766457"/>
                </a:solidFill>
              </a:ln>
              <a:solidFill>
                <a:srgbClr val="766457"/>
              </a:solidFill>
              <a:latin typeface="Arial" panose="020B0604020202020204" pitchFamily="34" charset="0"/>
              <a:cs typeface="Arial" panose="020B0604020202020204" pitchFamily="34" charset="0"/>
            </a:endParaRPr>
          </a:p>
          <a:p>
            <a:pPr>
              <a:lnSpc>
                <a:spcPct val="120000"/>
              </a:lnSpc>
            </a:pPr>
            <a:r>
              <a:rPr lang="en-US" sz="1875">
                <a:solidFill>
                  <a:srgbClr val="00B050"/>
                </a:solidFill>
                <a:latin typeface="Arial" panose="020B0604020202020204" pitchFamily="34" charset="0"/>
                <a:cs typeface="Arial" panose="020B0604020202020204" pitchFamily="34" charset="0"/>
              </a:rPr>
              <a:t>Windings in stator</a:t>
            </a:r>
            <a:endParaRPr lang="en-US" sz="1875" spc="75">
              <a:ln w="254">
                <a:solidFill>
                  <a:srgbClr val="766457"/>
                </a:solidFill>
              </a:ln>
              <a:solidFill>
                <a:srgbClr val="766457"/>
              </a:solidFill>
              <a:latin typeface="Arial" panose="020B0604020202020204" pitchFamily="34" charset="0"/>
              <a:cs typeface="Arial" panose="020B0604020202020204" pitchFamily="34" charset="0"/>
            </a:endParaRPr>
          </a:p>
          <a:p>
            <a:pPr>
              <a:lnSpc>
                <a:spcPct val="120000"/>
              </a:lnSpc>
            </a:pPr>
            <a:endParaRPr lang="en-US" sz="750" spc="75">
              <a:ln w="254">
                <a:solidFill>
                  <a:srgbClr val="766457"/>
                </a:solidFill>
              </a:ln>
              <a:solidFill>
                <a:srgbClr val="766457"/>
              </a:solidFill>
              <a:latin typeface="Arial" panose="020B0604020202020204" pitchFamily="34" charset="0"/>
              <a:cs typeface="Arial" panose="020B0604020202020204" pitchFamily="34" charset="0"/>
            </a:endParaRPr>
          </a:p>
          <a:p>
            <a:pPr>
              <a:lnSpc>
                <a:spcPct val="120000"/>
              </a:lnSpc>
            </a:pPr>
            <a:r>
              <a:rPr lang="en-US" sz="1875">
                <a:solidFill>
                  <a:srgbClr val="FF0000"/>
                </a:solidFill>
                <a:latin typeface="Arial" panose="020B0604020202020204" pitchFamily="34" charset="0"/>
                <a:cs typeface="Arial" panose="020B0604020202020204" pitchFamily="34" charset="0"/>
              </a:rPr>
              <a:t>Lower power density</a:t>
            </a:r>
            <a:endParaRPr lang="en-US" sz="1875" spc="75">
              <a:ln w="254">
                <a:solidFill>
                  <a:srgbClr val="766457"/>
                </a:solidFill>
              </a:ln>
              <a:solidFill>
                <a:srgbClr val="766457"/>
              </a:solidFill>
              <a:latin typeface="Arial" panose="020B0604020202020204" pitchFamily="34" charset="0"/>
              <a:cs typeface="Arial" panose="020B0604020202020204" pitchFamily="34" charset="0"/>
            </a:endParaRPr>
          </a:p>
          <a:p>
            <a:pPr>
              <a:lnSpc>
                <a:spcPct val="120000"/>
              </a:lnSpc>
            </a:pPr>
            <a:endParaRPr lang="en-US" sz="750" spc="75">
              <a:ln w="254">
                <a:solidFill>
                  <a:srgbClr val="766457"/>
                </a:solidFill>
              </a:ln>
              <a:solidFill>
                <a:srgbClr val="766457"/>
              </a:solidFill>
              <a:latin typeface="Arial" panose="020B0604020202020204" pitchFamily="34" charset="0"/>
              <a:cs typeface="Arial" panose="020B0604020202020204" pitchFamily="34" charset="0"/>
            </a:endParaRPr>
          </a:p>
          <a:p>
            <a:pPr>
              <a:lnSpc>
                <a:spcPct val="120000"/>
              </a:lnSpc>
            </a:pPr>
            <a:r>
              <a:rPr lang="en-US" sz="1875">
                <a:solidFill>
                  <a:srgbClr val="FF0000"/>
                </a:solidFill>
                <a:latin typeface="Arial" panose="020B0604020202020204" pitchFamily="34" charset="0"/>
                <a:cs typeface="Arial" panose="020B0604020202020204" pitchFamily="34" charset="0"/>
              </a:rPr>
              <a:t>Magnetic saturation</a:t>
            </a:r>
            <a:endParaRPr lang="en-US" sz="1875" spc="75">
              <a:ln w="254">
                <a:solidFill>
                  <a:srgbClr val="766457"/>
                </a:solidFill>
              </a:ln>
              <a:solidFill>
                <a:srgbClr val="76645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837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0"/>
                                        <p:tgtEl>
                                          <p:spTgt spid="22"/>
                                        </p:tgtEl>
                                        <p:attrNameLst>
                                          <p:attrName>ppt_w</p:attrName>
                                        </p:attrNameLst>
                                      </p:cBhvr>
                                      <p:tavLst>
                                        <p:tav tm="0">
                                          <p:val>
                                            <p:strVal val="ppt_w"/>
                                          </p:val>
                                        </p:tav>
                                        <p:tav tm="100000">
                                          <p:val>
                                            <p:fltVal val="0"/>
                                          </p:val>
                                        </p:tav>
                                      </p:tavLst>
                                    </p:anim>
                                    <p:anim calcmode="lin" valueType="num">
                                      <p:cBhvr>
                                        <p:cTn id="7" dur="5000"/>
                                        <p:tgtEl>
                                          <p:spTgt spid="22"/>
                                        </p:tgtEl>
                                        <p:attrNameLst>
                                          <p:attrName>ppt_h</p:attrName>
                                        </p:attrNameLst>
                                      </p:cBhvr>
                                      <p:tavLst>
                                        <p:tav tm="0">
                                          <p:val>
                                            <p:strVal val="ppt_h"/>
                                          </p:val>
                                        </p:tav>
                                        <p:tav tm="100000">
                                          <p:val>
                                            <p:fltVal val="0"/>
                                          </p:val>
                                        </p:tav>
                                      </p:tavLst>
                                    </p:anim>
                                    <p:animEffect transition="out" filter="fade">
                                      <p:cBhvr>
                                        <p:cTn id="8" dur="5000"/>
                                        <p:tgtEl>
                                          <p:spTgt spid="22"/>
                                        </p:tgtEl>
                                      </p:cBhvr>
                                    </p:animEffect>
                                    <p:set>
                                      <p:cBhvr>
                                        <p:cTn id="9" dur="1" fill="hold">
                                          <p:stCondLst>
                                            <p:cond delay="4999"/>
                                          </p:stCondLst>
                                        </p:cTn>
                                        <p:tgtEl>
                                          <p:spTgt spid="22"/>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0"/>
                                        <p:tgtEl>
                                          <p:spTgt spid="13"/>
                                        </p:tgtEl>
                                        <p:attrNameLst>
                                          <p:attrName>ppt_w</p:attrName>
                                        </p:attrNameLst>
                                      </p:cBhvr>
                                      <p:tavLst>
                                        <p:tav tm="0">
                                          <p:val>
                                            <p:strVal val="ppt_w"/>
                                          </p:val>
                                        </p:tav>
                                        <p:tav tm="100000">
                                          <p:val>
                                            <p:fltVal val="0"/>
                                          </p:val>
                                        </p:tav>
                                      </p:tavLst>
                                    </p:anim>
                                    <p:anim calcmode="lin" valueType="num">
                                      <p:cBhvr>
                                        <p:cTn id="12" dur="5000"/>
                                        <p:tgtEl>
                                          <p:spTgt spid="13"/>
                                        </p:tgtEl>
                                        <p:attrNameLst>
                                          <p:attrName>ppt_h</p:attrName>
                                        </p:attrNameLst>
                                      </p:cBhvr>
                                      <p:tavLst>
                                        <p:tav tm="0">
                                          <p:val>
                                            <p:strVal val="ppt_h"/>
                                          </p:val>
                                        </p:tav>
                                        <p:tav tm="100000">
                                          <p:val>
                                            <p:fltVal val="0"/>
                                          </p:val>
                                        </p:tav>
                                      </p:tavLst>
                                    </p:anim>
                                    <p:animEffect transition="out" filter="fade">
                                      <p:cBhvr>
                                        <p:cTn id="13" dur="5000"/>
                                        <p:tgtEl>
                                          <p:spTgt spid="13"/>
                                        </p:tgtEl>
                                      </p:cBhvr>
                                    </p:animEffect>
                                    <p:set>
                                      <p:cBhvr>
                                        <p:cTn id="14" dur="1" fill="hold">
                                          <p:stCondLst>
                                            <p:cond delay="4999"/>
                                          </p:stCondLst>
                                        </p:cTn>
                                        <p:tgtEl>
                                          <p:spTgt spid="13"/>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0"/>
                                        <p:tgtEl>
                                          <p:spTgt spid="17"/>
                                        </p:tgtEl>
                                        <p:attrNameLst>
                                          <p:attrName>ppt_w</p:attrName>
                                        </p:attrNameLst>
                                      </p:cBhvr>
                                      <p:tavLst>
                                        <p:tav tm="0">
                                          <p:val>
                                            <p:strVal val="ppt_w"/>
                                          </p:val>
                                        </p:tav>
                                        <p:tav tm="100000">
                                          <p:val>
                                            <p:fltVal val="0"/>
                                          </p:val>
                                        </p:tav>
                                      </p:tavLst>
                                    </p:anim>
                                    <p:anim calcmode="lin" valueType="num">
                                      <p:cBhvr>
                                        <p:cTn id="17" dur="5000"/>
                                        <p:tgtEl>
                                          <p:spTgt spid="17"/>
                                        </p:tgtEl>
                                        <p:attrNameLst>
                                          <p:attrName>ppt_h</p:attrName>
                                        </p:attrNameLst>
                                      </p:cBhvr>
                                      <p:tavLst>
                                        <p:tav tm="0">
                                          <p:val>
                                            <p:strVal val="ppt_h"/>
                                          </p:val>
                                        </p:tav>
                                        <p:tav tm="100000">
                                          <p:val>
                                            <p:fltVal val="0"/>
                                          </p:val>
                                        </p:tav>
                                      </p:tavLst>
                                    </p:anim>
                                    <p:animEffect transition="out" filter="fade">
                                      <p:cBhvr>
                                        <p:cTn id="18" dur="5000"/>
                                        <p:tgtEl>
                                          <p:spTgt spid="17"/>
                                        </p:tgtEl>
                                      </p:cBhvr>
                                    </p:animEffect>
                                    <p:set>
                                      <p:cBhvr>
                                        <p:cTn id="19" dur="1" fill="hold">
                                          <p:stCondLst>
                                            <p:cond delay="4999"/>
                                          </p:stCondLst>
                                        </p:cTn>
                                        <p:tgtEl>
                                          <p:spTgt spid="17"/>
                                        </p:tgtEl>
                                        <p:attrNameLst>
                                          <p:attrName>style.visibility</p:attrName>
                                        </p:attrNameLst>
                                      </p:cBhvr>
                                      <p:to>
                                        <p:strVal val="hidden"/>
                                      </p:to>
                                    </p:set>
                                  </p:childTnLst>
                                </p:cTn>
                              </p:par>
                              <p:par>
                                <p:cTn id="20" presetID="53" presetClass="entr" presetSubtype="16"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0" fill="hold"/>
                                        <p:tgtEl>
                                          <p:spTgt spid="24"/>
                                        </p:tgtEl>
                                        <p:attrNameLst>
                                          <p:attrName>ppt_w</p:attrName>
                                        </p:attrNameLst>
                                      </p:cBhvr>
                                      <p:tavLst>
                                        <p:tav tm="0">
                                          <p:val>
                                            <p:fltVal val="0"/>
                                          </p:val>
                                        </p:tav>
                                        <p:tav tm="100000">
                                          <p:val>
                                            <p:strVal val="#ppt_w"/>
                                          </p:val>
                                        </p:tav>
                                      </p:tavLst>
                                    </p:anim>
                                    <p:anim calcmode="lin" valueType="num">
                                      <p:cBhvr>
                                        <p:cTn id="23" dur="5000" fill="hold"/>
                                        <p:tgtEl>
                                          <p:spTgt spid="24"/>
                                        </p:tgtEl>
                                        <p:attrNameLst>
                                          <p:attrName>ppt_h</p:attrName>
                                        </p:attrNameLst>
                                      </p:cBhvr>
                                      <p:tavLst>
                                        <p:tav tm="0">
                                          <p:val>
                                            <p:fltVal val="0"/>
                                          </p:val>
                                        </p:tav>
                                        <p:tav tm="100000">
                                          <p:val>
                                            <p:strVal val="#ppt_h"/>
                                          </p:val>
                                        </p:tav>
                                      </p:tavLst>
                                    </p:anim>
                                    <p:animEffect transition="in" filter="fade">
                                      <p:cBhvr>
                                        <p:cTn id="24" dur="5000"/>
                                        <p:tgtEl>
                                          <p:spTgt spid="24"/>
                                        </p:tgtEl>
                                      </p:cBhvr>
                                    </p:animEffect>
                                  </p:childTnLst>
                                </p:cTn>
                              </p:par>
                              <p:par>
                                <p:cTn id="25" presetID="53" presetClass="exit" presetSubtype="32" fill="hold" nodeType="withEffect">
                                  <p:stCondLst>
                                    <p:cond delay="0"/>
                                  </p:stCondLst>
                                  <p:childTnLst>
                                    <p:anim calcmode="lin" valueType="num">
                                      <p:cBhvr>
                                        <p:cTn id="26" dur="5000"/>
                                        <p:tgtEl>
                                          <p:spTgt spid="28"/>
                                        </p:tgtEl>
                                        <p:attrNameLst>
                                          <p:attrName>ppt_w</p:attrName>
                                        </p:attrNameLst>
                                      </p:cBhvr>
                                      <p:tavLst>
                                        <p:tav tm="0">
                                          <p:val>
                                            <p:strVal val="ppt_w"/>
                                          </p:val>
                                        </p:tav>
                                        <p:tav tm="100000">
                                          <p:val>
                                            <p:fltVal val="0"/>
                                          </p:val>
                                        </p:tav>
                                      </p:tavLst>
                                    </p:anim>
                                    <p:anim calcmode="lin" valueType="num">
                                      <p:cBhvr>
                                        <p:cTn id="27" dur="5000"/>
                                        <p:tgtEl>
                                          <p:spTgt spid="28"/>
                                        </p:tgtEl>
                                        <p:attrNameLst>
                                          <p:attrName>ppt_h</p:attrName>
                                        </p:attrNameLst>
                                      </p:cBhvr>
                                      <p:tavLst>
                                        <p:tav tm="0">
                                          <p:val>
                                            <p:strVal val="ppt_h"/>
                                          </p:val>
                                        </p:tav>
                                        <p:tav tm="100000">
                                          <p:val>
                                            <p:fltVal val="0"/>
                                          </p:val>
                                        </p:tav>
                                      </p:tavLst>
                                    </p:anim>
                                    <p:animEffect transition="out" filter="fade">
                                      <p:cBhvr>
                                        <p:cTn id="28" dur="5000"/>
                                        <p:tgtEl>
                                          <p:spTgt spid="28"/>
                                        </p:tgtEl>
                                      </p:cBhvr>
                                    </p:animEffect>
                                    <p:set>
                                      <p:cBhvr>
                                        <p:cTn id="29" dur="1" fill="hold">
                                          <p:stCondLst>
                                            <p:cond delay="4999"/>
                                          </p:stCondLst>
                                        </p:cTn>
                                        <p:tgtEl>
                                          <p:spTgt spid="28"/>
                                        </p:tgtEl>
                                        <p:attrNameLst>
                                          <p:attrName>style.visibility</p:attrName>
                                        </p:attrNameLst>
                                      </p:cBhvr>
                                      <p:to>
                                        <p:strVal val="hidden"/>
                                      </p:to>
                                    </p:set>
                                  </p:childTnLst>
                                </p:cTn>
                              </p:par>
                              <p:par>
                                <p:cTn id="30" presetID="53" presetClass="entr" presetSubtype="16"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0" fill="hold"/>
                                        <p:tgtEl>
                                          <p:spTgt spid="29"/>
                                        </p:tgtEl>
                                        <p:attrNameLst>
                                          <p:attrName>ppt_w</p:attrName>
                                        </p:attrNameLst>
                                      </p:cBhvr>
                                      <p:tavLst>
                                        <p:tav tm="0">
                                          <p:val>
                                            <p:fltVal val="0"/>
                                          </p:val>
                                        </p:tav>
                                        <p:tav tm="100000">
                                          <p:val>
                                            <p:strVal val="#ppt_w"/>
                                          </p:val>
                                        </p:tav>
                                      </p:tavLst>
                                    </p:anim>
                                    <p:anim calcmode="lin" valueType="num">
                                      <p:cBhvr>
                                        <p:cTn id="33" dur="5000" fill="hold"/>
                                        <p:tgtEl>
                                          <p:spTgt spid="29"/>
                                        </p:tgtEl>
                                        <p:attrNameLst>
                                          <p:attrName>ppt_h</p:attrName>
                                        </p:attrNameLst>
                                      </p:cBhvr>
                                      <p:tavLst>
                                        <p:tav tm="0">
                                          <p:val>
                                            <p:fltVal val="0"/>
                                          </p:val>
                                        </p:tav>
                                        <p:tav tm="100000">
                                          <p:val>
                                            <p:strVal val="#ppt_h"/>
                                          </p:val>
                                        </p:tav>
                                      </p:tavLst>
                                    </p:anim>
                                    <p:animEffect transition="in" filter="fade">
                                      <p:cBhvr>
                                        <p:cTn id="34" dur="50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xit" presetSubtype="32" fill="hold" nodeType="clickEffect">
                                  <p:stCondLst>
                                    <p:cond delay="0"/>
                                  </p:stCondLst>
                                  <p:childTnLst>
                                    <p:anim calcmode="lin" valueType="num">
                                      <p:cBhvr>
                                        <p:cTn id="38" dur="5000"/>
                                        <p:tgtEl>
                                          <p:spTgt spid="23"/>
                                        </p:tgtEl>
                                        <p:attrNameLst>
                                          <p:attrName>ppt_w</p:attrName>
                                        </p:attrNameLst>
                                      </p:cBhvr>
                                      <p:tavLst>
                                        <p:tav tm="0">
                                          <p:val>
                                            <p:strVal val="ppt_w"/>
                                          </p:val>
                                        </p:tav>
                                        <p:tav tm="100000">
                                          <p:val>
                                            <p:fltVal val="0"/>
                                          </p:val>
                                        </p:tav>
                                      </p:tavLst>
                                    </p:anim>
                                    <p:anim calcmode="lin" valueType="num">
                                      <p:cBhvr>
                                        <p:cTn id="39" dur="5000"/>
                                        <p:tgtEl>
                                          <p:spTgt spid="23"/>
                                        </p:tgtEl>
                                        <p:attrNameLst>
                                          <p:attrName>ppt_h</p:attrName>
                                        </p:attrNameLst>
                                      </p:cBhvr>
                                      <p:tavLst>
                                        <p:tav tm="0">
                                          <p:val>
                                            <p:strVal val="ppt_h"/>
                                          </p:val>
                                        </p:tav>
                                        <p:tav tm="100000">
                                          <p:val>
                                            <p:fltVal val="0"/>
                                          </p:val>
                                        </p:tav>
                                      </p:tavLst>
                                    </p:anim>
                                    <p:animEffect transition="out" filter="fade">
                                      <p:cBhvr>
                                        <p:cTn id="40" dur="5000"/>
                                        <p:tgtEl>
                                          <p:spTgt spid="23"/>
                                        </p:tgtEl>
                                      </p:cBhvr>
                                    </p:animEffect>
                                    <p:set>
                                      <p:cBhvr>
                                        <p:cTn id="41" dur="1" fill="hold">
                                          <p:stCondLst>
                                            <p:cond delay="4999"/>
                                          </p:stCondLst>
                                        </p:cTn>
                                        <p:tgtEl>
                                          <p:spTgt spid="23"/>
                                        </p:tgtEl>
                                        <p:attrNameLst>
                                          <p:attrName>style.visibility</p:attrName>
                                        </p:attrNameLst>
                                      </p:cBhvr>
                                      <p:to>
                                        <p:strVal val="hidden"/>
                                      </p:to>
                                    </p:set>
                                  </p:childTnLst>
                                </p:cTn>
                              </p:par>
                              <p:par>
                                <p:cTn id="42" presetID="53" presetClass="entr" presetSubtype="16"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0" fill="hold"/>
                                        <p:tgtEl>
                                          <p:spTgt spid="25"/>
                                        </p:tgtEl>
                                        <p:attrNameLst>
                                          <p:attrName>ppt_w</p:attrName>
                                        </p:attrNameLst>
                                      </p:cBhvr>
                                      <p:tavLst>
                                        <p:tav tm="0">
                                          <p:val>
                                            <p:fltVal val="0"/>
                                          </p:val>
                                        </p:tav>
                                        <p:tav tm="100000">
                                          <p:val>
                                            <p:strVal val="#ppt_w"/>
                                          </p:val>
                                        </p:tav>
                                      </p:tavLst>
                                    </p:anim>
                                    <p:anim calcmode="lin" valueType="num">
                                      <p:cBhvr>
                                        <p:cTn id="45" dur="5000" fill="hold"/>
                                        <p:tgtEl>
                                          <p:spTgt spid="25"/>
                                        </p:tgtEl>
                                        <p:attrNameLst>
                                          <p:attrName>ppt_h</p:attrName>
                                        </p:attrNameLst>
                                      </p:cBhvr>
                                      <p:tavLst>
                                        <p:tav tm="0">
                                          <p:val>
                                            <p:fltVal val="0"/>
                                          </p:val>
                                        </p:tav>
                                        <p:tav tm="100000">
                                          <p:val>
                                            <p:strVal val="#ppt_h"/>
                                          </p:val>
                                        </p:tav>
                                      </p:tavLst>
                                    </p:anim>
                                    <p:animEffect transition="in" filter="fade">
                                      <p:cBhvr>
                                        <p:cTn id="46" dur="5000"/>
                                        <p:tgtEl>
                                          <p:spTgt spid="25"/>
                                        </p:tgtEl>
                                      </p:cBhvr>
                                    </p:animEffect>
                                  </p:childTnLst>
                                </p:cTn>
                              </p:par>
                              <p:par>
                                <p:cTn id="47" presetID="53" presetClass="entr" presetSubtype="16"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0" fill="hold"/>
                                        <p:tgtEl>
                                          <p:spTgt spid="30"/>
                                        </p:tgtEl>
                                        <p:attrNameLst>
                                          <p:attrName>ppt_w</p:attrName>
                                        </p:attrNameLst>
                                      </p:cBhvr>
                                      <p:tavLst>
                                        <p:tav tm="0">
                                          <p:val>
                                            <p:fltVal val="0"/>
                                          </p:val>
                                        </p:tav>
                                        <p:tav tm="100000">
                                          <p:val>
                                            <p:strVal val="#ppt_w"/>
                                          </p:val>
                                        </p:tav>
                                      </p:tavLst>
                                    </p:anim>
                                    <p:anim calcmode="lin" valueType="num">
                                      <p:cBhvr>
                                        <p:cTn id="50" dur="5000" fill="hold"/>
                                        <p:tgtEl>
                                          <p:spTgt spid="30"/>
                                        </p:tgtEl>
                                        <p:attrNameLst>
                                          <p:attrName>ppt_h</p:attrName>
                                        </p:attrNameLst>
                                      </p:cBhvr>
                                      <p:tavLst>
                                        <p:tav tm="0">
                                          <p:val>
                                            <p:fltVal val="0"/>
                                          </p:val>
                                        </p:tav>
                                        <p:tav tm="100000">
                                          <p:val>
                                            <p:strVal val="#ppt_h"/>
                                          </p:val>
                                        </p:tav>
                                      </p:tavLst>
                                    </p:anim>
                                    <p:animEffect transition="in" filter="fade">
                                      <p:cBhvr>
                                        <p:cTn id="51" dur="5000"/>
                                        <p:tgtEl>
                                          <p:spTgt spid="3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0" fill="hold"/>
                                        <p:tgtEl>
                                          <p:spTgt spid="31"/>
                                        </p:tgtEl>
                                        <p:attrNameLst>
                                          <p:attrName>ppt_w</p:attrName>
                                        </p:attrNameLst>
                                      </p:cBhvr>
                                      <p:tavLst>
                                        <p:tav tm="0">
                                          <p:val>
                                            <p:fltVal val="0"/>
                                          </p:val>
                                        </p:tav>
                                        <p:tav tm="100000">
                                          <p:val>
                                            <p:strVal val="#ppt_w"/>
                                          </p:val>
                                        </p:tav>
                                      </p:tavLst>
                                    </p:anim>
                                    <p:anim calcmode="lin" valueType="num">
                                      <p:cBhvr>
                                        <p:cTn id="55" dur="5000" fill="hold"/>
                                        <p:tgtEl>
                                          <p:spTgt spid="31"/>
                                        </p:tgtEl>
                                        <p:attrNameLst>
                                          <p:attrName>ppt_h</p:attrName>
                                        </p:attrNameLst>
                                      </p:cBhvr>
                                      <p:tavLst>
                                        <p:tav tm="0">
                                          <p:val>
                                            <p:fltVal val="0"/>
                                          </p:val>
                                        </p:tav>
                                        <p:tav tm="100000">
                                          <p:val>
                                            <p:strVal val="#ppt_h"/>
                                          </p:val>
                                        </p:tav>
                                      </p:tavLst>
                                    </p:anim>
                                    <p:animEffect transition="in" filter="fade">
                                      <p:cBhvr>
                                        <p:cTn id="56" dur="50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
                                            <p:txEl>
                                              <p:pRg st="0" end="0"/>
                                            </p:txEl>
                                          </p:spTgt>
                                        </p:tgtEl>
                                        <p:attrNameLst>
                                          <p:attrName>style.visibility</p:attrName>
                                        </p:attrNameLst>
                                      </p:cBhvr>
                                      <p:to>
                                        <p:strVal val="visible"/>
                                      </p:to>
                                    </p:set>
                                    <p:animEffect transition="in" filter="fade">
                                      <p:cBhvr>
                                        <p:cTn id="61" dur="500"/>
                                        <p:tgtEl>
                                          <p:spTgt spid="3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
                                            <p:txEl>
                                              <p:pRg st="2" end="2"/>
                                            </p:txEl>
                                          </p:spTgt>
                                        </p:tgtEl>
                                        <p:attrNameLst>
                                          <p:attrName>style.visibility</p:attrName>
                                        </p:attrNameLst>
                                      </p:cBhvr>
                                      <p:to>
                                        <p:strVal val="visible"/>
                                      </p:to>
                                    </p:set>
                                    <p:animEffect transition="in" filter="fade">
                                      <p:cBhvr>
                                        <p:cTn id="66" dur="500"/>
                                        <p:tgtEl>
                                          <p:spTgt spid="32">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2">
                                            <p:txEl>
                                              <p:pRg st="4" end="4"/>
                                            </p:txEl>
                                          </p:spTgt>
                                        </p:tgtEl>
                                        <p:attrNameLst>
                                          <p:attrName>style.visibility</p:attrName>
                                        </p:attrNameLst>
                                      </p:cBhvr>
                                      <p:to>
                                        <p:strVal val="visible"/>
                                      </p:to>
                                    </p:set>
                                    <p:animEffect transition="in" filter="fade">
                                      <p:cBhvr>
                                        <p:cTn id="71" dur="500"/>
                                        <p:tgtEl>
                                          <p:spTgt spid="32">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2">
                                            <p:txEl>
                                              <p:pRg st="6" end="6"/>
                                            </p:txEl>
                                          </p:spTgt>
                                        </p:tgtEl>
                                        <p:attrNameLst>
                                          <p:attrName>style.visibility</p:attrName>
                                        </p:attrNameLst>
                                      </p:cBhvr>
                                      <p:to>
                                        <p:strVal val="visible"/>
                                      </p:to>
                                    </p:set>
                                    <p:animEffect transition="in" filter="fade">
                                      <p:cBhvr>
                                        <p:cTn id="76" dur="500"/>
                                        <p:tgtEl>
                                          <p:spTgt spid="32">
                                            <p:txEl>
                                              <p:pRg st="6" end="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2">
                                            <p:txEl>
                                              <p:pRg st="8" end="8"/>
                                            </p:txEl>
                                          </p:spTgt>
                                        </p:tgtEl>
                                        <p:attrNameLst>
                                          <p:attrName>style.visibility</p:attrName>
                                        </p:attrNameLst>
                                      </p:cBhvr>
                                      <p:to>
                                        <p:strVal val="visible"/>
                                      </p:to>
                                    </p:set>
                                    <p:animEffect transition="in" filter="fade">
                                      <p:cBhvr>
                                        <p:cTn id="81" dur="500"/>
                                        <p:tgtEl>
                                          <p:spTgt spid="32">
                                            <p:txEl>
                                              <p:pRg st="8" end="8"/>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2">
                                            <p:txEl>
                                              <p:pRg st="10" end="10"/>
                                            </p:txEl>
                                          </p:spTgt>
                                        </p:tgtEl>
                                        <p:attrNameLst>
                                          <p:attrName>style.visibility</p:attrName>
                                        </p:attrNameLst>
                                      </p:cBhvr>
                                      <p:to>
                                        <p:strVal val="visible"/>
                                      </p:to>
                                    </p:set>
                                    <p:animEffect transition="in" filter="fade">
                                      <p:cBhvr>
                                        <p:cTn id="86" dur="500"/>
                                        <p:tgtEl>
                                          <p:spTgt spid="3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2060"/>
                </a:solidFill>
              </a:rPr>
              <a:t>Variable flux reluctance machine</a:t>
            </a:r>
          </a:p>
        </p:txBody>
      </p:sp>
      <p:sp>
        <p:nvSpPr>
          <p:cNvPr id="4" name="Slide Number Placeholder 3"/>
          <p:cNvSpPr>
            <a:spLocks noGrp="1"/>
          </p:cNvSpPr>
          <p:nvPr>
            <p:ph type="sldNum" sz="quarter" idx="12"/>
          </p:nvPr>
        </p:nvSpPr>
        <p:spPr/>
        <p:txBody>
          <a:bodyPr/>
          <a:lstStyle/>
          <a:p>
            <a:fld id="{843A212D-E924-49B1-971D-ACEAEB6C7478}" type="slidenum">
              <a:rPr lang="en-US" smtClean="0"/>
              <a:t>9</a:t>
            </a:fld>
            <a:endParaRPr lang="en-US"/>
          </a:p>
        </p:txBody>
      </p:sp>
      <p:sp>
        <p:nvSpPr>
          <p:cNvPr id="5" name="TextBox 4"/>
          <p:cNvSpPr txBox="1"/>
          <p:nvPr/>
        </p:nvSpPr>
        <p:spPr>
          <a:xfrm>
            <a:off x="886036" y="1480522"/>
            <a:ext cx="10326793" cy="4493538"/>
          </a:xfrm>
          <a:prstGeom prst="rect">
            <a:avLst/>
          </a:prstGeom>
          <a:noFill/>
        </p:spPr>
        <p:txBody>
          <a:bodyPr wrap="square" rtlCol="0">
            <a:spAutoFit/>
          </a:bodyPr>
          <a:lstStyle/>
          <a:p>
            <a:pPr marL="457200" indent="-457200">
              <a:buFont typeface="Arial" panose="020B0604020202020204" pitchFamily="34" charset="0"/>
              <a:buChar char="•"/>
            </a:pPr>
            <a:r>
              <a:rPr lang="en-US" sz="2600">
                <a:solidFill>
                  <a:srgbClr val="002060"/>
                </a:solidFill>
              </a:rPr>
              <a:t>Modeling</a:t>
            </a:r>
          </a:p>
          <a:p>
            <a:pPr marL="914400" lvl="1" indent="-457200">
              <a:buFont typeface="Arial" panose="020B0604020202020204" pitchFamily="34" charset="0"/>
              <a:buChar char="•"/>
            </a:pPr>
            <a:r>
              <a:rPr lang="en-US" sz="2600">
                <a:solidFill>
                  <a:srgbClr val="002060"/>
                </a:solidFill>
              </a:rPr>
              <a:t>Electromagnetic and thermal solver</a:t>
            </a:r>
          </a:p>
          <a:p>
            <a:pPr marL="914400" lvl="1" indent="-457200">
              <a:buFont typeface="Arial" panose="020B0604020202020204" pitchFamily="34" charset="0"/>
              <a:buChar char="•"/>
            </a:pPr>
            <a:r>
              <a:rPr lang="en-US" sz="2600">
                <a:solidFill>
                  <a:srgbClr val="002060"/>
                </a:solidFill>
              </a:rPr>
              <a:t>Material properties</a:t>
            </a:r>
          </a:p>
          <a:p>
            <a:pPr marL="457200" indent="-457200">
              <a:buFont typeface="Arial" panose="020B0604020202020204" pitchFamily="34" charset="0"/>
              <a:buChar char="•"/>
            </a:pPr>
            <a:r>
              <a:rPr lang="en-US" sz="2600">
                <a:solidFill>
                  <a:srgbClr val="002060"/>
                </a:solidFill>
              </a:rPr>
              <a:t>Design framework</a:t>
            </a:r>
          </a:p>
          <a:p>
            <a:pPr marL="914400" lvl="1" indent="-457200">
              <a:buFont typeface="Arial" panose="020B0604020202020204" pitchFamily="34" charset="0"/>
              <a:buChar char="•"/>
            </a:pPr>
            <a:r>
              <a:rPr lang="en-US" sz="2600">
                <a:solidFill>
                  <a:srgbClr val="002060"/>
                </a:solidFill>
              </a:rPr>
              <a:t>Heavy-duty vehicles</a:t>
            </a:r>
          </a:p>
          <a:p>
            <a:pPr marL="914400" lvl="1" indent="-457200">
              <a:buFont typeface="Arial" panose="020B0604020202020204" pitchFamily="34" charset="0"/>
              <a:buChar char="•"/>
            </a:pPr>
            <a:r>
              <a:rPr lang="en-US" sz="2600">
                <a:solidFill>
                  <a:srgbClr val="002060"/>
                </a:solidFill>
              </a:rPr>
              <a:t>High torque and high speed</a:t>
            </a:r>
          </a:p>
          <a:p>
            <a:pPr marL="457200" indent="-457200">
              <a:buFont typeface="Arial" panose="020B0604020202020204" pitchFamily="34" charset="0"/>
              <a:buChar char="•"/>
            </a:pPr>
            <a:r>
              <a:rPr lang="en-US" sz="2600">
                <a:solidFill>
                  <a:srgbClr val="002060"/>
                </a:solidFill>
              </a:rPr>
              <a:t>Prototyping</a:t>
            </a:r>
          </a:p>
          <a:p>
            <a:pPr marL="914400" lvl="1" indent="-457200">
              <a:buFont typeface="Arial" panose="020B0604020202020204" pitchFamily="34" charset="0"/>
              <a:buChar char="•"/>
            </a:pPr>
            <a:r>
              <a:rPr lang="en-US" sz="2600">
                <a:solidFill>
                  <a:srgbClr val="002060"/>
                </a:solidFill>
              </a:rPr>
              <a:t>Steel, coils, cooling</a:t>
            </a:r>
          </a:p>
          <a:p>
            <a:pPr marL="457200" indent="-457200">
              <a:buFont typeface="Arial" panose="020B0604020202020204" pitchFamily="34" charset="0"/>
              <a:buChar char="•"/>
            </a:pPr>
            <a:r>
              <a:rPr lang="en-US" sz="2600">
                <a:solidFill>
                  <a:srgbClr val="002060"/>
                </a:solidFill>
              </a:rPr>
              <a:t>Electric drive</a:t>
            </a:r>
          </a:p>
          <a:p>
            <a:pPr marL="914400" lvl="1" indent="-457200">
              <a:buFont typeface="Arial" panose="020B0604020202020204" pitchFamily="34" charset="0"/>
              <a:buChar char="•"/>
            </a:pPr>
            <a:r>
              <a:rPr lang="en-US" sz="2600">
                <a:solidFill>
                  <a:srgbClr val="002060"/>
                </a:solidFill>
              </a:rPr>
              <a:t>Control algorithms</a:t>
            </a:r>
          </a:p>
          <a:p>
            <a:pPr marL="914400" lvl="1" indent="-457200">
              <a:buFont typeface="Arial" panose="020B0604020202020204" pitchFamily="34" charset="0"/>
              <a:buChar char="•"/>
            </a:pPr>
            <a:r>
              <a:rPr lang="en-US" sz="2600">
                <a:solidFill>
                  <a:srgbClr val="002060"/>
                </a:solidFill>
              </a:rPr>
              <a:t>Excitation sequence</a:t>
            </a:r>
          </a:p>
        </p:txBody>
      </p:sp>
      <p:sp>
        <p:nvSpPr>
          <p:cNvPr id="3" name="Text Placeholder 4">
            <a:extLst>
              <a:ext uri="{FF2B5EF4-FFF2-40B4-BE49-F238E27FC236}">
                <a16:creationId xmlns:a16="http://schemas.microsoft.com/office/drawing/2014/main" id="{0CBA464D-A518-67CD-EDB8-D61116CB291D}"/>
              </a:ext>
            </a:extLst>
          </p:cNvPr>
          <p:cNvSpPr txBox="1">
            <a:spLocks/>
          </p:cNvSpPr>
          <p:nvPr/>
        </p:nvSpPr>
        <p:spPr>
          <a:xfrm>
            <a:off x="657861" y="6285051"/>
            <a:ext cx="9796356" cy="453388"/>
          </a:xfrm>
          <a:prstGeom prst="rect">
            <a:avLst/>
          </a:prstGeom>
        </p:spPr>
        <p:txBody>
          <a:bodyPr/>
          <a:lst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2060"/>
                </a:solidFill>
              </a:rPr>
              <a:t>Electromechanics and Power Electronics</a:t>
            </a:r>
          </a:p>
        </p:txBody>
      </p:sp>
      <p:pic>
        <p:nvPicPr>
          <p:cNvPr id="7" name="Picture 6" descr="A circular object with colorful boxes around it&#10;&#10;Description automatically generated">
            <a:extLst>
              <a:ext uri="{FF2B5EF4-FFF2-40B4-BE49-F238E27FC236}">
                <a16:creationId xmlns:a16="http://schemas.microsoft.com/office/drawing/2014/main" id="{4AC80DF3-53AC-FC47-299D-F40963480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013" y="1750359"/>
            <a:ext cx="3554706" cy="36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A diagram of a phase&#10;&#10;Description automatically generated with medium confidence">
            <a:extLst>
              <a:ext uri="{FF2B5EF4-FFF2-40B4-BE49-F238E27FC236}">
                <a16:creationId xmlns:a16="http://schemas.microsoft.com/office/drawing/2014/main" id="{42217322-3DCE-FEE1-2220-5AED7F449F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719" y="2824127"/>
            <a:ext cx="1634421" cy="176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697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TUe_16x9</Template>
  <TotalTime>0</TotalTime>
  <Words>3222</Words>
  <Application>Microsoft Office PowerPoint</Application>
  <PresentationFormat>Widescreen</PresentationFormat>
  <Paragraphs>466</Paragraphs>
  <Slides>31</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News Gothic MT</vt:lpstr>
      <vt:lpstr>Calibri</vt:lpstr>
      <vt:lpstr>-apple-system</vt:lpstr>
      <vt:lpstr>Cambria Math</vt:lpstr>
      <vt:lpstr>Kantoorthema</vt:lpstr>
      <vt:lpstr>Design, Modelling and Mathematical Formulations of  PM-Free Special Machines: from Theory to Practice</vt:lpstr>
      <vt:lpstr>Content</vt:lpstr>
      <vt:lpstr>EPE Group at TU/e</vt:lpstr>
      <vt:lpstr>Electric mobility</vt:lpstr>
      <vt:lpstr>Electric mobility</vt:lpstr>
      <vt:lpstr>Permanent-magnet based electrical drives</vt:lpstr>
      <vt:lpstr>Conventional PM-free electrical machines</vt:lpstr>
      <vt:lpstr>DC-excited reluctance machines</vt:lpstr>
      <vt:lpstr>Variable flux reluctance machine</vt:lpstr>
      <vt:lpstr>Modeling challenges</vt:lpstr>
      <vt:lpstr>Modeling challenges</vt:lpstr>
      <vt:lpstr>Design framework </vt:lpstr>
      <vt:lpstr>Manufacturing challenges</vt:lpstr>
      <vt:lpstr>Manufacturing challenges</vt:lpstr>
      <vt:lpstr>Manufacturing challenges</vt:lpstr>
      <vt:lpstr>Manufacturing challenges</vt:lpstr>
      <vt:lpstr>Electric drive challenges</vt:lpstr>
      <vt:lpstr>Electric drive challenges</vt:lpstr>
      <vt:lpstr>Electric drive challenges</vt:lpstr>
      <vt:lpstr>Electric drive challenges</vt:lpstr>
      <vt:lpstr>Outline part 2</vt:lpstr>
      <vt:lpstr>Governing field equations</vt:lpstr>
      <vt:lpstr>Boundary conditions</vt:lpstr>
      <vt:lpstr>Numerical implementation</vt:lpstr>
      <vt:lpstr>Computation of torque</vt:lpstr>
      <vt:lpstr>Computation of flux</vt:lpstr>
      <vt:lpstr>Three methods to compute iron losses</vt:lpstr>
      <vt:lpstr>Quantification of losses</vt:lpstr>
      <vt:lpstr>Optimization problem</vt:lpstr>
      <vt:lpstr>Hands-on session</vt:lpstr>
      <vt:lpstr>Design, Modelling and Mathematical Formulations of  PM-Free Special Machines: from Theory to Practice</vt:lpstr>
    </vt:vector>
  </TitlesOfParts>
  <Company>TU/e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Tecnotion project</dc:title>
  <dc:creator>Custers, C.H.H.M.</dc:creator>
  <cp:lastModifiedBy>Curti, Mitrofan</cp:lastModifiedBy>
  <cp:revision>1</cp:revision>
  <cp:lastPrinted>2019-08-28T15:26:13Z</cp:lastPrinted>
  <dcterms:created xsi:type="dcterms:W3CDTF">2019-08-22T07:26:18Z</dcterms:created>
  <dcterms:modified xsi:type="dcterms:W3CDTF">2025-05-18T17:05:45Z</dcterms:modified>
</cp:coreProperties>
</file>